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</p:sldIdLst>
  <p:sldSz cy="5143500" cx="9144000"/>
  <p:notesSz cx="6858000" cy="9144000"/>
  <p:embeddedFontLst>
    <p:embeddedFont>
      <p:font typeface="Poppins"/>
      <p:regular r:id="rId25"/>
      <p:bold r:id="rId26"/>
      <p:italic r:id="rId27"/>
      <p:boldItalic r:id="rId28"/>
    </p:embeddedFont>
    <p:embeddedFont>
      <p:font typeface="Plus Jakarta Sans"/>
      <p:regular r:id="rId29"/>
      <p:bold r:id="rId30"/>
      <p:italic r:id="rId31"/>
      <p:boldItalic r:id="rId32"/>
    </p:embeddedFont>
    <p:embeddedFont>
      <p:font typeface="Montserrat"/>
      <p:regular r:id="rId33"/>
      <p:bold r:id="rId34"/>
      <p:italic r:id="rId35"/>
      <p:boldItalic r:id="rId36"/>
    </p:embeddedFont>
    <p:embeddedFont>
      <p:font typeface="Sora ExtraBold"/>
      <p:bold r:id="rId37"/>
    </p:embeddedFont>
    <p:embeddedFont>
      <p:font typeface="Sora"/>
      <p:regular r:id="rId38"/>
      <p:bold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GoogleSlidesCustomDataVersion2">
      <go:slidesCustomData xmlns:go="http://customooxmlschemas.google.com/" r:id="rId40" roundtripDataSignature="AMtx7mgVxv5vfe73aietd/oBoeBLTUQ69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F4ACFD9F-D445-4DE5-A817-6B20CBA61F98}">
  <a:tblStyle styleId="{F4ACFD9F-D445-4DE5-A817-6B20CBA61F9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customschemas.google.com/relationships/presentationmetadata" Target="meta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Poppins-bold.fntdata"/><Relationship Id="rId25" Type="http://schemas.openxmlformats.org/officeDocument/2006/relationships/font" Target="fonts/Poppins-regular.fntdata"/><Relationship Id="rId28" Type="http://schemas.openxmlformats.org/officeDocument/2006/relationships/font" Target="fonts/Poppins-boldItalic.fntdata"/><Relationship Id="rId27" Type="http://schemas.openxmlformats.org/officeDocument/2006/relationships/font" Target="fonts/Poppins-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PlusJakartaSans-regular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PlusJakartaSans-italic.fntdata"/><Relationship Id="rId30" Type="http://schemas.openxmlformats.org/officeDocument/2006/relationships/font" Target="fonts/PlusJakartaSans-bold.fntdata"/><Relationship Id="rId11" Type="http://schemas.openxmlformats.org/officeDocument/2006/relationships/slide" Target="slides/slide5.xml"/><Relationship Id="rId33" Type="http://schemas.openxmlformats.org/officeDocument/2006/relationships/font" Target="fonts/Montserrat-regular.fntdata"/><Relationship Id="rId10" Type="http://schemas.openxmlformats.org/officeDocument/2006/relationships/slide" Target="slides/slide4.xml"/><Relationship Id="rId32" Type="http://schemas.openxmlformats.org/officeDocument/2006/relationships/font" Target="fonts/PlusJakartaSans-boldItalic.fntdata"/><Relationship Id="rId13" Type="http://schemas.openxmlformats.org/officeDocument/2006/relationships/slide" Target="slides/slide7.xml"/><Relationship Id="rId35" Type="http://schemas.openxmlformats.org/officeDocument/2006/relationships/font" Target="fonts/Montserrat-italic.fntdata"/><Relationship Id="rId12" Type="http://schemas.openxmlformats.org/officeDocument/2006/relationships/slide" Target="slides/slide6.xml"/><Relationship Id="rId34" Type="http://schemas.openxmlformats.org/officeDocument/2006/relationships/font" Target="fonts/Montserrat-bold.fntdata"/><Relationship Id="rId15" Type="http://schemas.openxmlformats.org/officeDocument/2006/relationships/slide" Target="slides/slide9.xml"/><Relationship Id="rId37" Type="http://schemas.openxmlformats.org/officeDocument/2006/relationships/font" Target="fonts/SoraExtraBold-bold.fntdata"/><Relationship Id="rId14" Type="http://schemas.openxmlformats.org/officeDocument/2006/relationships/slide" Target="slides/slide8.xml"/><Relationship Id="rId36" Type="http://schemas.openxmlformats.org/officeDocument/2006/relationships/font" Target="fonts/Montserrat-boldItalic.fntdata"/><Relationship Id="rId17" Type="http://schemas.openxmlformats.org/officeDocument/2006/relationships/slide" Target="slides/slide11.xml"/><Relationship Id="rId39" Type="http://schemas.openxmlformats.org/officeDocument/2006/relationships/font" Target="fonts/Sora-bold.fntdata"/><Relationship Id="rId16" Type="http://schemas.openxmlformats.org/officeDocument/2006/relationships/slide" Target="slides/slide10.xml"/><Relationship Id="rId38" Type="http://schemas.openxmlformats.org/officeDocument/2006/relationships/font" Target="fonts/Sora-regular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72358cb2b7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" name="Google Shape;52;g372358cb2b7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37269ce9e07_0_3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5" name="Google Shape;185;g37269ce9e07_0_3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37269ce9e07_0_3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7" name="Google Shape;197;g37269ce9e07_0_3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7269ce9e07_0_3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9" name="Google Shape;209;g37269ce9e07_0_3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37269ce9e07_0_4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2" name="Google Shape;222;g37269ce9e07_0_4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37269ce9e07_0_4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3" name="Google Shape;233;g37269ce9e07_0_4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37269ce9e07_0_4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8" name="Google Shape;238;g37269ce9e07_0_4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37269ce9e07_0_4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1" name="Google Shape;251;g37269ce9e07_0_4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7269ce9e07_0_4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5" name="Google Shape;265;g37269ce9e07_0_4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0" name="Google Shape;280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7255cb923e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" name="Google Shape;63;g37255cb923e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72358cb2b7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" name="Google Shape;74;g372358cb2b7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7255cb923e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7" name="Google Shape;87;g37255cb923e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7255cb923e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9" name="Google Shape;99;g37255cb923e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37255cb923e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2" name="Google Shape;112;g37255cb923e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72358cb2b7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4" name="Google Shape;124;g372358cb2b7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7255cb923e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4" name="Google Shape;134;g37255cb923e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72358cb2b7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9" name="Google Shape;169;g372358cb2b7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" name="Google Shape;11;p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" name="Google Shape;12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5" name="Google Shape;15;p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6" name="Google Shape;16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9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9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1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11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2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3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13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13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13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Relationship Id="rId4" Type="http://schemas.openxmlformats.org/officeDocument/2006/relationships/image" Target="../media/image1.png"/><Relationship Id="rId5" Type="http://schemas.openxmlformats.org/officeDocument/2006/relationships/image" Target="../media/image4.png"/><Relationship Id="rId6" Type="http://schemas.openxmlformats.org/officeDocument/2006/relationships/image" Target="../media/image2.png"/><Relationship Id="rId7" Type="http://schemas.openxmlformats.org/officeDocument/2006/relationships/image" Target="../media/image1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Relationship Id="rId4" Type="http://schemas.openxmlformats.org/officeDocument/2006/relationships/image" Target="../media/image1.png"/><Relationship Id="rId5" Type="http://schemas.openxmlformats.org/officeDocument/2006/relationships/image" Target="../media/image4.png"/><Relationship Id="rId6" Type="http://schemas.openxmlformats.org/officeDocument/2006/relationships/image" Target="../media/image2.png"/><Relationship Id="rId7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Relationship Id="rId4" Type="http://schemas.openxmlformats.org/officeDocument/2006/relationships/image" Target="../media/image1.png"/><Relationship Id="rId5" Type="http://schemas.openxmlformats.org/officeDocument/2006/relationships/image" Target="../media/image4.png"/><Relationship Id="rId6" Type="http://schemas.openxmlformats.org/officeDocument/2006/relationships/image" Target="../media/image2.png"/><Relationship Id="rId7" Type="http://schemas.openxmlformats.org/officeDocument/2006/relationships/image" Target="../media/image9.png"/><Relationship Id="rId8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Relationship Id="rId4" Type="http://schemas.openxmlformats.org/officeDocument/2006/relationships/image" Target="../media/image1.png"/><Relationship Id="rId5" Type="http://schemas.openxmlformats.org/officeDocument/2006/relationships/image" Target="../media/image4.png"/><Relationship Id="rId6" Type="http://schemas.openxmlformats.org/officeDocument/2006/relationships/image" Target="../media/image2.png"/><Relationship Id="rId7" Type="http://schemas.openxmlformats.org/officeDocument/2006/relationships/image" Target="../media/image14.png"/><Relationship Id="rId8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Relationship Id="rId4" Type="http://schemas.openxmlformats.org/officeDocument/2006/relationships/image" Target="../media/image1.png"/><Relationship Id="rId5" Type="http://schemas.openxmlformats.org/officeDocument/2006/relationships/image" Target="../media/image4.png"/><Relationship Id="rId6" Type="http://schemas.openxmlformats.org/officeDocument/2006/relationships/image" Target="../media/image2.png"/><Relationship Id="rId7" Type="http://schemas.openxmlformats.org/officeDocument/2006/relationships/image" Target="../media/image2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Relationship Id="rId4" Type="http://schemas.openxmlformats.org/officeDocument/2006/relationships/image" Target="../media/image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Relationship Id="rId4" Type="http://schemas.openxmlformats.org/officeDocument/2006/relationships/image" Target="../media/image1.png"/><Relationship Id="rId5" Type="http://schemas.openxmlformats.org/officeDocument/2006/relationships/image" Target="../media/image4.png"/><Relationship Id="rId6" Type="http://schemas.openxmlformats.org/officeDocument/2006/relationships/image" Target="../media/image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png"/><Relationship Id="rId4" Type="http://schemas.openxmlformats.org/officeDocument/2006/relationships/image" Target="../media/image1.png"/><Relationship Id="rId5" Type="http://schemas.openxmlformats.org/officeDocument/2006/relationships/image" Target="../media/image4.png"/><Relationship Id="rId6" Type="http://schemas.openxmlformats.org/officeDocument/2006/relationships/image" Target="../media/image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.png"/><Relationship Id="rId4" Type="http://schemas.openxmlformats.org/officeDocument/2006/relationships/image" Target="../media/image1.png"/><Relationship Id="rId5" Type="http://schemas.openxmlformats.org/officeDocument/2006/relationships/image" Target="../media/image4.png"/><Relationship Id="rId6" Type="http://schemas.openxmlformats.org/officeDocument/2006/relationships/image" Target="../media/image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8.png"/><Relationship Id="rId4" Type="http://schemas.openxmlformats.org/officeDocument/2006/relationships/image" Target="../media/image1.png"/><Relationship Id="rId5" Type="http://schemas.openxmlformats.org/officeDocument/2006/relationships/image" Target="../media/image4.png"/><Relationship Id="rId6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Relationship Id="rId4" Type="http://schemas.openxmlformats.org/officeDocument/2006/relationships/image" Target="../media/image1.png"/><Relationship Id="rId5" Type="http://schemas.openxmlformats.org/officeDocument/2006/relationships/image" Target="../media/image4.png"/><Relationship Id="rId6" Type="http://schemas.openxmlformats.org/officeDocument/2006/relationships/image" Target="../media/image2.png"/><Relationship Id="rId7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Relationship Id="rId4" Type="http://schemas.openxmlformats.org/officeDocument/2006/relationships/image" Target="../media/image1.png"/><Relationship Id="rId5" Type="http://schemas.openxmlformats.org/officeDocument/2006/relationships/image" Target="../media/image4.png"/><Relationship Id="rId6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1.png"/><Relationship Id="rId5" Type="http://schemas.openxmlformats.org/officeDocument/2006/relationships/image" Target="../media/image4.png"/><Relationship Id="rId6" Type="http://schemas.openxmlformats.org/officeDocument/2006/relationships/image" Target="../media/image2.png"/><Relationship Id="rId7" Type="http://schemas.openxmlformats.org/officeDocument/2006/relationships/image" Target="../media/image1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1.png"/><Relationship Id="rId5" Type="http://schemas.openxmlformats.org/officeDocument/2006/relationships/image" Target="../media/image4.png"/><Relationship Id="rId6" Type="http://schemas.openxmlformats.org/officeDocument/2006/relationships/image" Target="../media/image2.png"/><Relationship Id="rId7" Type="http://schemas.openxmlformats.org/officeDocument/2006/relationships/image" Target="../media/image19.png"/><Relationship Id="rId8" Type="http://schemas.openxmlformats.org/officeDocument/2006/relationships/image" Target="../media/image1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1.png"/><Relationship Id="rId5" Type="http://schemas.openxmlformats.org/officeDocument/2006/relationships/image" Target="../media/image4.png"/><Relationship Id="rId6" Type="http://schemas.openxmlformats.org/officeDocument/2006/relationships/image" Target="../media/image2.png"/><Relationship Id="rId7" Type="http://schemas.openxmlformats.org/officeDocument/2006/relationships/image" Target="../media/image1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image" Target="../media/image1.png"/><Relationship Id="rId5" Type="http://schemas.openxmlformats.org/officeDocument/2006/relationships/image" Target="../media/image4.png"/><Relationship Id="rId6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Relationship Id="rId4" Type="http://schemas.openxmlformats.org/officeDocument/2006/relationships/image" Target="../media/image1.png"/><Relationship Id="rId11" Type="http://schemas.openxmlformats.org/officeDocument/2006/relationships/image" Target="../media/image20.png"/><Relationship Id="rId10" Type="http://schemas.openxmlformats.org/officeDocument/2006/relationships/image" Target="../media/image11.png"/><Relationship Id="rId12" Type="http://schemas.openxmlformats.org/officeDocument/2006/relationships/image" Target="../media/image7.png"/><Relationship Id="rId9" Type="http://schemas.openxmlformats.org/officeDocument/2006/relationships/image" Target="../media/image23.png"/><Relationship Id="rId5" Type="http://schemas.openxmlformats.org/officeDocument/2006/relationships/image" Target="../media/image4.png"/><Relationship Id="rId6" Type="http://schemas.openxmlformats.org/officeDocument/2006/relationships/image" Target="../media/image2.png"/><Relationship Id="rId7" Type="http://schemas.openxmlformats.org/officeDocument/2006/relationships/image" Target="../media/image8.png"/><Relationship Id="rId8" Type="http://schemas.openxmlformats.org/officeDocument/2006/relationships/image" Target="../media/image2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Relationship Id="rId4" Type="http://schemas.openxmlformats.org/officeDocument/2006/relationships/image" Target="../media/image1.png"/><Relationship Id="rId5" Type="http://schemas.openxmlformats.org/officeDocument/2006/relationships/image" Target="../media/image4.png"/><Relationship Id="rId6" Type="http://schemas.openxmlformats.org/officeDocument/2006/relationships/image" Target="../media/image2.png"/><Relationship Id="rId7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oogle Shape;54;g372358cb2b7_0_1"/>
          <p:cNvGrpSpPr/>
          <p:nvPr/>
        </p:nvGrpSpPr>
        <p:grpSpPr>
          <a:xfrm>
            <a:off x="6756298" y="94038"/>
            <a:ext cx="2234844" cy="380586"/>
            <a:chOff x="6648375" y="114063"/>
            <a:chExt cx="2390975" cy="407175"/>
          </a:xfrm>
        </p:grpSpPr>
        <p:pic>
          <p:nvPicPr>
            <p:cNvPr id="55" name="Google Shape;55;g372358cb2b7_0_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648375" y="220152"/>
              <a:ext cx="622846" cy="195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" name="Google Shape;56;g372358cb2b7_0_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242784" y="114063"/>
              <a:ext cx="1123241" cy="407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" name="Google Shape;57;g372358cb2b7_0_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324975" y="163400"/>
              <a:ext cx="714375" cy="308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8" name="Google Shape;58;g372358cb2b7_0_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724950" y="724702"/>
            <a:ext cx="3694099" cy="369409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59" name="Google Shape;59;g372358cb2b7_0_1"/>
          <p:cNvSpPr txBox="1"/>
          <p:nvPr>
            <p:ph type="title"/>
          </p:nvPr>
        </p:nvSpPr>
        <p:spPr>
          <a:xfrm>
            <a:off x="201600" y="94050"/>
            <a:ext cx="4115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pt-BR">
                <a:solidFill>
                  <a:srgbClr val="8A5AE5"/>
                </a:solidFill>
                <a:latin typeface="Sora ExtraBold"/>
                <a:ea typeface="Sora ExtraBold"/>
                <a:cs typeface="Sora ExtraBold"/>
                <a:sym typeface="Sora ExtraBold"/>
              </a:rPr>
              <a:t>Quem sou eu?</a:t>
            </a:r>
            <a:endParaRPr>
              <a:solidFill>
                <a:srgbClr val="8A5AE5"/>
              </a:solidFill>
              <a:latin typeface="Sora ExtraBold"/>
              <a:ea typeface="Sora ExtraBold"/>
              <a:cs typeface="Sora ExtraBold"/>
              <a:sym typeface="Sora ExtraBold"/>
            </a:endParaRPr>
          </a:p>
        </p:txBody>
      </p:sp>
      <p:sp>
        <p:nvSpPr>
          <p:cNvPr id="60" name="Google Shape;60;g372358cb2b7_0_1"/>
          <p:cNvSpPr txBox="1"/>
          <p:nvPr>
            <p:ph idx="1" type="body"/>
          </p:nvPr>
        </p:nvSpPr>
        <p:spPr>
          <a:xfrm>
            <a:off x="2881050" y="4653400"/>
            <a:ext cx="3381900" cy="30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b="1" lang="pt-BR" sz="1200">
                <a:solidFill>
                  <a:srgbClr val="0A0024"/>
                </a:solidFill>
                <a:latin typeface="Poppins"/>
                <a:ea typeface="Poppins"/>
                <a:cs typeface="Poppins"/>
                <a:sym typeface="Poppins"/>
              </a:rPr>
              <a:t>Analista de dados (2025)</a:t>
            </a:r>
            <a:endParaRPr b="1" sz="1200">
              <a:solidFill>
                <a:srgbClr val="0A0024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0" lvl="0" marL="0" rtl="0" algn="ctr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450"/>
              <a:buNone/>
            </a:pPr>
            <a:r>
              <a:t/>
            </a:r>
            <a:endParaRPr sz="300">
              <a:solidFill>
                <a:srgbClr val="0A0024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7" name="Google Shape;187;g37269ce9e07_0_345"/>
          <p:cNvGrpSpPr/>
          <p:nvPr/>
        </p:nvGrpSpPr>
        <p:grpSpPr>
          <a:xfrm>
            <a:off x="6756298" y="94038"/>
            <a:ext cx="2234844" cy="380586"/>
            <a:chOff x="6648375" y="114063"/>
            <a:chExt cx="2390975" cy="407175"/>
          </a:xfrm>
        </p:grpSpPr>
        <p:pic>
          <p:nvPicPr>
            <p:cNvPr id="188" name="Google Shape;188;g37269ce9e07_0_34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648375" y="220152"/>
              <a:ext cx="622846" cy="195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9" name="Google Shape;189;g37269ce9e07_0_34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242784" y="114063"/>
              <a:ext cx="1123241" cy="407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0" name="Google Shape;190;g37269ce9e07_0_34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324975" y="163400"/>
              <a:ext cx="714375" cy="3085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91" name="Google Shape;191;g37269ce9e07_0_345"/>
          <p:cNvSpPr txBox="1"/>
          <p:nvPr>
            <p:ph type="title"/>
          </p:nvPr>
        </p:nvSpPr>
        <p:spPr>
          <a:xfrm>
            <a:off x="201600" y="94050"/>
            <a:ext cx="4115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pt-BR">
                <a:solidFill>
                  <a:srgbClr val="8A5AE5"/>
                </a:solidFill>
                <a:latin typeface="Sora ExtraBold"/>
                <a:ea typeface="Sora ExtraBold"/>
                <a:cs typeface="Sora ExtraBold"/>
                <a:sym typeface="Sora ExtraBold"/>
              </a:rPr>
              <a:t>Análise Geográfica</a:t>
            </a:r>
            <a:endParaRPr>
              <a:solidFill>
                <a:srgbClr val="8A5AE5"/>
              </a:solidFill>
              <a:latin typeface="Sora ExtraBold"/>
              <a:ea typeface="Sora ExtraBold"/>
              <a:cs typeface="Sora ExtraBold"/>
              <a:sym typeface="Sora ExtraBold"/>
            </a:endParaRPr>
          </a:p>
        </p:txBody>
      </p:sp>
      <p:pic>
        <p:nvPicPr>
          <p:cNvPr id="192" name="Google Shape;192;g37269ce9e07_0_345"/>
          <p:cNvPicPr preferRelativeResize="0"/>
          <p:nvPr/>
        </p:nvPicPr>
        <p:blipFill rotWithShape="1">
          <a:blip r:embed="rId7">
            <a:alphaModFix/>
          </a:blip>
          <a:srcRect b="0" l="398" r="0" t="0"/>
          <a:stretch/>
        </p:blipFill>
        <p:spPr>
          <a:xfrm>
            <a:off x="291650" y="777250"/>
            <a:ext cx="3666650" cy="40070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graphicFrame>
        <p:nvGraphicFramePr>
          <p:cNvPr id="193" name="Google Shape;193;g37269ce9e07_0_345"/>
          <p:cNvGraphicFramePr/>
          <p:nvPr/>
        </p:nvGraphicFramePr>
        <p:xfrm>
          <a:off x="4221863" y="777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{F4ACFD9F-D445-4DE5-A817-6B20CBA61F98}</a:tableStyleId>
              </a:tblPr>
              <a:tblGrid>
                <a:gridCol w="1440100"/>
                <a:gridCol w="867100"/>
                <a:gridCol w="1697050"/>
              </a:tblGrid>
              <a:tr h="313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pt-BR" sz="100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Região</a:t>
                      </a:r>
                      <a:endParaRPr b="1" sz="10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4B6E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pt-BR" sz="100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Registros</a:t>
                      </a:r>
                      <a:endParaRPr b="1" sz="10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4B6E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0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Cidades monitoradas</a:t>
                      </a:r>
                      <a:endParaRPr b="1" sz="10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4B6E0"/>
                    </a:solidFill>
                  </a:tcPr>
                </a:tc>
              </a:tr>
              <a:tr h="334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Bacia de Santos</a:t>
                      </a:r>
                      <a:endParaRPr sz="10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84225</a:t>
                      </a:r>
                      <a:endParaRPr sz="10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54</a:t>
                      </a:r>
                      <a:endParaRPr sz="10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10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Bacias de Campos e Espírito Santo</a:t>
                      </a:r>
                      <a:endParaRPr sz="10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24106</a:t>
                      </a:r>
                      <a:endParaRPr sz="10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28</a:t>
                      </a:r>
                      <a:endParaRPr sz="10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10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Bacia de Sergipe-Alagoas</a:t>
                      </a:r>
                      <a:endParaRPr sz="10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8491</a:t>
                      </a:r>
                      <a:endParaRPr sz="10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7</a:t>
                      </a:r>
                      <a:endParaRPr sz="10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0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Bacia Potiguar</a:t>
                      </a:r>
                      <a:endParaRPr sz="10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3246</a:t>
                      </a:r>
                      <a:endParaRPr sz="10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14</a:t>
                      </a:r>
                      <a:endParaRPr sz="10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94" name="Google Shape;194;g37269ce9e07_0_345"/>
          <p:cNvSpPr txBox="1"/>
          <p:nvPr>
            <p:ph idx="1" type="body"/>
          </p:nvPr>
        </p:nvSpPr>
        <p:spPr>
          <a:xfrm>
            <a:off x="3958300" y="2868800"/>
            <a:ext cx="4992600" cy="19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A0024"/>
              </a:buClr>
              <a:buSzPts val="1200"/>
              <a:buFont typeface="Poppins"/>
              <a:buChar char="●"/>
            </a:pPr>
            <a:r>
              <a:rPr b="1" lang="pt-BR" sz="1200">
                <a:solidFill>
                  <a:srgbClr val="0A0024"/>
                </a:solidFill>
                <a:latin typeface="Poppins"/>
                <a:ea typeface="Poppins"/>
                <a:cs typeface="Poppins"/>
                <a:sym typeface="Poppins"/>
              </a:rPr>
              <a:t>Bacia de Santos </a:t>
            </a:r>
            <a:r>
              <a:rPr lang="pt-BR" sz="1200">
                <a:solidFill>
                  <a:srgbClr val="0A0024"/>
                </a:solidFill>
                <a:latin typeface="Poppins"/>
                <a:ea typeface="Poppins"/>
                <a:cs typeface="Poppins"/>
                <a:sym typeface="Poppins"/>
              </a:rPr>
              <a:t>e</a:t>
            </a:r>
            <a:r>
              <a:rPr b="1" lang="pt-BR" sz="1200">
                <a:solidFill>
                  <a:srgbClr val="0A0024"/>
                </a:solidFill>
                <a:latin typeface="Poppins"/>
                <a:ea typeface="Poppins"/>
                <a:cs typeface="Poppins"/>
                <a:sym typeface="Poppins"/>
              </a:rPr>
              <a:t> Bacias de Campos e Espírito Santos </a:t>
            </a:r>
            <a:r>
              <a:rPr lang="pt-BR" sz="1200">
                <a:solidFill>
                  <a:srgbClr val="0A0024"/>
                </a:solidFill>
                <a:latin typeface="Poppins"/>
                <a:ea typeface="Poppins"/>
                <a:cs typeface="Poppins"/>
                <a:sym typeface="Poppins"/>
              </a:rPr>
              <a:t>foram as </a:t>
            </a:r>
            <a:r>
              <a:rPr b="1" lang="pt-BR" sz="1200">
                <a:solidFill>
                  <a:srgbClr val="0A0024"/>
                </a:solidFill>
                <a:latin typeface="Poppins"/>
                <a:ea typeface="Poppins"/>
                <a:cs typeface="Poppins"/>
                <a:sym typeface="Poppins"/>
              </a:rPr>
              <a:t>mais representativas</a:t>
            </a:r>
            <a:r>
              <a:rPr lang="pt-BR" sz="1200">
                <a:solidFill>
                  <a:srgbClr val="0A0024"/>
                </a:solidFill>
                <a:latin typeface="Poppins"/>
                <a:ea typeface="Poppins"/>
                <a:cs typeface="Poppins"/>
                <a:sym typeface="Poppins"/>
              </a:rPr>
              <a:t>, compondo cerca de </a:t>
            </a:r>
            <a:r>
              <a:rPr b="1" lang="pt-BR" sz="1200">
                <a:solidFill>
                  <a:srgbClr val="0A0024"/>
                </a:solidFill>
                <a:latin typeface="Poppins"/>
                <a:ea typeface="Poppins"/>
                <a:cs typeface="Poppins"/>
                <a:sym typeface="Poppins"/>
              </a:rPr>
              <a:t>70%</a:t>
            </a:r>
            <a:r>
              <a:rPr lang="pt-BR" sz="1200">
                <a:solidFill>
                  <a:srgbClr val="0A0024"/>
                </a:solidFill>
                <a:latin typeface="Poppins"/>
                <a:ea typeface="Poppins"/>
                <a:cs typeface="Poppins"/>
                <a:sym typeface="Poppins"/>
              </a:rPr>
              <a:t> e </a:t>
            </a:r>
            <a:r>
              <a:rPr b="1" lang="pt-BR" sz="1200">
                <a:solidFill>
                  <a:srgbClr val="0A0024"/>
                </a:solidFill>
                <a:latin typeface="Poppins"/>
                <a:ea typeface="Poppins"/>
                <a:cs typeface="Poppins"/>
                <a:sym typeface="Poppins"/>
              </a:rPr>
              <a:t>20%</a:t>
            </a:r>
            <a:r>
              <a:rPr lang="pt-BR" sz="1200">
                <a:solidFill>
                  <a:srgbClr val="0A0024"/>
                </a:solidFill>
                <a:latin typeface="Poppins"/>
                <a:ea typeface="Poppins"/>
                <a:cs typeface="Poppins"/>
                <a:sym typeface="Poppins"/>
              </a:rPr>
              <a:t> do total, respectivamente</a:t>
            </a:r>
            <a:endParaRPr sz="1200">
              <a:solidFill>
                <a:srgbClr val="0A0024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A0024"/>
              </a:buClr>
              <a:buSzPts val="1200"/>
              <a:buFont typeface="Poppins"/>
              <a:buChar char="●"/>
            </a:pPr>
            <a:r>
              <a:rPr lang="pt-BR" sz="1200">
                <a:solidFill>
                  <a:srgbClr val="0A0024"/>
                </a:solidFill>
                <a:latin typeface="Poppins"/>
                <a:ea typeface="Poppins"/>
                <a:cs typeface="Poppins"/>
                <a:sym typeface="Poppins"/>
              </a:rPr>
              <a:t>A distribuição do número de cidades monitoradas sugere </a:t>
            </a:r>
            <a:r>
              <a:rPr b="1" lang="pt-BR" sz="1200">
                <a:solidFill>
                  <a:srgbClr val="0A0024"/>
                </a:solidFill>
                <a:latin typeface="Poppins"/>
                <a:ea typeface="Poppins"/>
                <a:cs typeface="Poppins"/>
                <a:sym typeface="Poppins"/>
              </a:rPr>
              <a:t>esforços desiguais dentre as diferentes regiões</a:t>
            </a:r>
            <a:endParaRPr b="1" sz="1200">
              <a:solidFill>
                <a:srgbClr val="0A0024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rgbClr val="0A0024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9" name="Google Shape;199;g37269ce9e07_0_368"/>
          <p:cNvGrpSpPr/>
          <p:nvPr/>
        </p:nvGrpSpPr>
        <p:grpSpPr>
          <a:xfrm>
            <a:off x="6756298" y="94038"/>
            <a:ext cx="2234844" cy="380586"/>
            <a:chOff x="6648375" y="114063"/>
            <a:chExt cx="2390975" cy="407175"/>
          </a:xfrm>
        </p:grpSpPr>
        <p:pic>
          <p:nvPicPr>
            <p:cNvPr id="200" name="Google Shape;200;g37269ce9e07_0_36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648375" y="220152"/>
              <a:ext cx="622846" cy="195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1" name="Google Shape;201;g37269ce9e07_0_36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242784" y="114063"/>
              <a:ext cx="1123241" cy="407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2" name="Google Shape;202;g37269ce9e07_0_36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324975" y="163400"/>
              <a:ext cx="714375" cy="3085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03" name="Google Shape;203;g37269ce9e07_0_368"/>
          <p:cNvSpPr txBox="1"/>
          <p:nvPr>
            <p:ph type="title"/>
          </p:nvPr>
        </p:nvSpPr>
        <p:spPr>
          <a:xfrm>
            <a:off x="201600" y="94050"/>
            <a:ext cx="4115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pt-BR">
                <a:solidFill>
                  <a:srgbClr val="8A5AE5"/>
                </a:solidFill>
                <a:latin typeface="Sora ExtraBold"/>
                <a:ea typeface="Sora ExtraBold"/>
                <a:cs typeface="Sora ExtraBold"/>
                <a:sym typeface="Sora ExtraBold"/>
              </a:rPr>
              <a:t>Análise Temporal</a:t>
            </a:r>
            <a:endParaRPr>
              <a:solidFill>
                <a:srgbClr val="8A5AE5"/>
              </a:solidFill>
              <a:latin typeface="Sora ExtraBold"/>
              <a:ea typeface="Sora ExtraBold"/>
              <a:cs typeface="Sora ExtraBold"/>
              <a:sym typeface="Sora ExtraBold"/>
            </a:endParaRPr>
          </a:p>
        </p:txBody>
      </p:sp>
      <p:pic>
        <p:nvPicPr>
          <p:cNvPr id="204" name="Google Shape;204;g37269ce9e07_0_368" title="Screenshot 2025-07-31 202946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03600" y="657350"/>
            <a:ext cx="6315812" cy="189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g37269ce9e07_0_368"/>
          <p:cNvPicPr preferRelativeResize="0"/>
          <p:nvPr/>
        </p:nvPicPr>
        <p:blipFill rotWithShape="1">
          <a:blip r:embed="rId8">
            <a:alphaModFix/>
          </a:blip>
          <a:srcRect b="0" l="0" r="0" t="1574"/>
          <a:stretch/>
        </p:blipFill>
        <p:spPr>
          <a:xfrm>
            <a:off x="303600" y="2753225"/>
            <a:ext cx="4423708" cy="1898926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g37269ce9e07_0_368"/>
          <p:cNvSpPr txBox="1"/>
          <p:nvPr>
            <p:ph idx="1" type="body"/>
          </p:nvPr>
        </p:nvSpPr>
        <p:spPr>
          <a:xfrm>
            <a:off x="4727300" y="2626900"/>
            <a:ext cx="4423800" cy="21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A0024"/>
              </a:buClr>
              <a:buSzPts val="1200"/>
              <a:buFont typeface="Poppins"/>
              <a:buChar char="●"/>
            </a:pPr>
            <a:r>
              <a:rPr lang="pt-BR" sz="1200">
                <a:solidFill>
                  <a:srgbClr val="0A0024"/>
                </a:solidFill>
                <a:latin typeface="Poppins"/>
                <a:ea typeface="Poppins"/>
                <a:cs typeface="Poppins"/>
                <a:sym typeface="Poppins"/>
              </a:rPr>
              <a:t>Padrão de </a:t>
            </a:r>
            <a:r>
              <a:rPr b="1" lang="pt-BR" sz="1200">
                <a:solidFill>
                  <a:srgbClr val="0A0024"/>
                </a:solidFill>
                <a:latin typeface="Poppins"/>
                <a:ea typeface="Poppins"/>
                <a:cs typeface="Poppins"/>
                <a:sym typeface="Poppins"/>
              </a:rPr>
              <a:t>picos concentrados na</a:t>
            </a:r>
            <a:r>
              <a:rPr lang="pt-BR" sz="1200">
                <a:solidFill>
                  <a:srgbClr val="0A0024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b="1" lang="pt-BR" sz="1200">
                <a:solidFill>
                  <a:srgbClr val="0A0024"/>
                </a:solidFill>
                <a:latin typeface="Poppins"/>
                <a:ea typeface="Poppins"/>
                <a:cs typeface="Poppins"/>
                <a:sym typeface="Poppins"/>
              </a:rPr>
              <a:t>segunda metade do ano</a:t>
            </a:r>
            <a:endParaRPr b="1" sz="1200">
              <a:solidFill>
                <a:srgbClr val="0A0024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A0024"/>
              </a:buClr>
              <a:buSzPts val="1200"/>
              <a:buFont typeface="Poppins"/>
              <a:buChar char="●"/>
            </a:pPr>
            <a:r>
              <a:rPr b="1" lang="pt-BR" sz="1200">
                <a:solidFill>
                  <a:srgbClr val="0A0024"/>
                </a:solidFill>
                <a:latin typeface="Poppins"/>
                <a:ea typeface="Poppins"/>
                <a:cs typeface="Poppins"/>
                <a:sym typeface="Poppins"/>
              </a:rPr>
              <a:t>Agosto</a:t>
            </a:r>
            <a:r>
              <a:rPr lang="pt-BR" sz="1200">
                <a:solidFill>
                  <a:srgbClr val="0A0024"/>
                </a:solidFill>
                <a:latin typeface="Poppins"/>
                <a:ea typeface="Poppins"/>
                <a:cs typeface="Poppins"/>
                <a:sym typeface="Poppins"/>
              </a:rPr>
              <a:t> e </a:t>
            </a:r>
            <a:r>
              <a:rPr b="1" lang="pt-BR" sz="1200">
                <a:solidFill>
                  <a:srgbClr val="0A0024"/>
                </a:solidFill>
                <a:latin typeface="Poppins"/>
                <a:ea typeface="Poppins"/>
                <a:cs typeface="Poppins"/>
                <a:sym typeface="Poppins"/>
              </a:rPr>
              <a:t>setembro </a:t>
            </a:r>
            <a:r>
              <a:rPr lang="pt-BR" sz="1200">
                <a:solidFill>
                  <a:srgbClr val="0A0024"/>
                </a:solidFill>
                <a:latin typeface="Poppins"/>
                <a:ea typeface="Poppins"/>
                <a:cs typeface="Poppins"/>
                <a:sym typeface="Poppins"/>
              </a:rPr>
              <a:t>concentraram os </a:t>
            </a:r>
            <a:r>
              <a:rPr b="1" lang="pt-BR" sz="1200">
                <a:solidFill>
                  <a:srgbClr val="0A0024"/>
                </a:solidFill>
                <a:latin typeface="Poppins"/>
                <a:ea typeface="Poppins"/>
                <a:cs typeface="Poppins"/>
                <a:sym typeface="Poppins"/>
              </a:rPr>
              <a:t>maiores números de registros</a:t>
            </a:r>
            <a:endParaRPr b="1" sz="1200">
              <a:solidFill>
                <a:srgbClr val="0A0024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A0024"/>
              </a:buClr>
              <a:buSzPts val="1200"/>
              <a:buFont typeface="Poppins"/>
              <a:buChar char="●"/>
            </a:pPr>
            <a:r>
              <a:rPr lang="pt-BR" sz="1200">
                <a:solidFill>
                  <a:srgbClr val="0A0024"/>
                </a:solidFill>
                <a:latin typeface="Poppins"/>
                <a:ea typeface="Poppins"/>
                <a:cs typeface="Poppins"/>
                <a:sym typeface="Poppins"/>
              </a:rPr>
              <a:t>Padrão pode estar associado ao </a:t>
            </a:r>
            <a:r>
              <a:rPr b="1" lang="pt-BR" sz="1200">
                <a:solidFill>
                  <a:srgbClr val="0A0024"/>
                </a:solidFill>
                <a:latin typeface="Poppins"/>
                <a:ea typeface="Poppins"/>
                <a:cs typeface="Poppins"/>
                <a:sym typeface="Poppins"/>
              </a:rPr>
              <a:t>comportamento sazonal </a:t>
            </a:r>
            <a:r>
              <a:rPr lang="pt-BR" sz="1200">
                <a:solidFill>
                  <a:srgbClr val="0A0024"/>
                </a:solidFill>
                <a:latin typeface="Poppins"/>
                <a:ea typeface="Poppins"/>
                <a:cs typeface="Poppins"/>
                <a:sym typeface="Poppins"/>
              </a:rPr>
              <a:t>de grupos com alta representatividade nos dados</a:t>
            </a:r>
            <a:endParaRPr sz="1200">
              <a:solidFill>
                <a:srgbClr val="0A0024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rgbClr val="0A0024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1" name="Google Shape;211;g37269ce9e07_0_398"/>
          <p:cNvGrpSpPr/>
          <p:nvPr/>
        </p:nvGrpSpPr>
        <p:grpSpPr>
          <a:xfrm>
            <a:off x="6756298" y="94038"/>
            <a:ext cx="2234844" cy="380586"/>
            <a:chOff x="6648375" y="114063"/>
            <a:chExt cx="2390975" cy="407175"/>
          </a:xfrm>
        </p:grpSpPr>
        <p:pic>
          <p:nvPicPr>
            <p:cNvPr id="212" name="Google Shape;212;g37269ce9e07_0_39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648375" y="220152"/>
              <a:ext cx="622846" cy="195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3" name="Google Shape;213;g37269ce9e07_0_39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242784" y="114063"/>
              <a:ext cx="1123241" cy="407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4" name="Google Shape;214;g37269ce9e07_0_39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324975" y="163400"/>
              <a:ext cx="714375" cy="3085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15" name="Google Shape;215;g37269ce9e07_0_398"/>
          <p:cNvSpPr txBox="1"/>
          <p:nvPr>
            <p:ph type="title"/>
          </p:nvPr>
        </p:nvSpPr>
        <p:spPr>
          <a:xfrm>
            <a:off x="201600" y="94050"/>
            <a:ext cx="5360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pt-BR">
                <a:solidFill>
                  <a:srgbClr val="8A5AE5"/>
                </a:solidFill>
                <a:latin typeface="Sora ExtraBold"/>
                <a:ea typeface="Sora ExtraBold"/>
                <a:cs typeface="Sora ExtraBold"/>
                <a:sym typeface="Sora ExtraBold"/>
              </a:rPr>
              <a:t>Distribuição dos Grupos</a:t>
            </a:r>
            <a:endParaRPr>
              <a:solidFill>
                <a:srgbClr val="8A5AE5"/>
              </a:solidFill>
              <a:latin typeface="Sora ExtraBold"/>
              <a:ea typeface="Sora ExtraBold"/>
              <a:cs typeface="Sora ExtraBold"/>
              <a:sym typeface="Sora ExtraBold"/>
            </a:endParaRPr>
          </a:p>
        </p:txBody>
      </p:sp>
      <p:sp>
        <p:nvSpPr>
          <p:cNvPr id="216" name="Google Shape;216;g37269ce9e07_0_398"/>
          <p:cNvSpPr txBox="1"/>
          <p:nvPr>
            <p:ph idx="1" type="body"/>
          </p:nvPr>
        </p:nvSpPr>
        <p:spPr>
          <a:xfrm>
            <a:off x="4190825" y="779575"/>
            <a:ext cx="4953300" cy="260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A0024"/>
              </a:buClr>
              <a:buSzPts val="1200"/>
              <a:buFont typeface="Poppins"/>
              <a:buChar char="●"/>
            </a:pPr>
            <a:r>
              <a:rPr lang="pt-BR" sz="1200">
                <a:solidFill>
                  <a:srgbClr val="0A0024"/>
                </a:solidFill>
                <a:latin typeface="Poppins"/>
                <a:ea typeface="Poppins"/>
                <a:cs typeface="Poppins"/>
                <a:sym typeface="Poppins"/>
              </a:rPr>
              <a:t>As </a:t>
            </a:r>
            <a:r>
              <a:rPr b="1" lang="pt-BR" sz="1200">
                <a:solidFill>
                  <a:srgbClr val="0A0024"/>
                </a:solidFill>
                <a:latin typeface="Poppins"/>
                <a:ea typeface="Poppins"/>
                <a:cs typeface="Poppins"/>
                <a:sym typeface="Poppins"/>
              </a:rPr>
              <a:t>Aves </a:t>
            </a:r>
            <a:r>
              <a:rPr lang="pt-BR" sz="1200">
                <a:solidFill>
                  <a:srgbClr val="0A0024"/>
                </a:solidFill>
                <a:latin typeface="Poppins"/>
                <a:ea typeface="Poppins"/>
                <a:cs typeface="Poppins"/>
                <a:sym typeface="Poppins"/>
              </a:rPr>
              <a:t>foram o grupo mais registrado, representando</a:t>
            </a:r>
            <a:r>
              <a:rPr b="1" lang="pt-BR" sz="1200">
                <a:solidFill>
                  <a:srgbClr val="0A0024"/>
                </a:solidFill>
                <a:latin typeface="Poppins"/>
                <a:ea typeface="Poppins"/>
                <a:cs typeface="Poppins"/>
                <a:sym typeface="Poppins"/>
              </a:rPr>
              <a:t> cerca de metade do total</a:t>
            </a:r>
            <a:endParaRPr sz="1200">
              <a:solidFill>
                <a:srgbClr val="0A0024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A0024"/>
              </a:buClr>
              <a:buSzPts val="1200"/>
              <a:buFont typeface="Poppins"/>
              <a:buChar char="●"/>
            </a:pPr>
            <a:r>
              <a:rPr lang="pt-BR" sz="1200">
                <a:solidFill>
                  <a:srgbClr val="0A0024"/>
                </a:solidFill>
                <a:latin typeface="Poppins"/>
                <a:ea typeface="Poppins"/>
                <a:cs typeface="Poppins"/>
                <a:sym typeface="Poppins"/>
              </a:rPr>
              <a:t>Em Ordens, as </a:t>
            </a:r>
            <a:r>
              <a:rPr b="1" lang="pt-BR" sz="1200">
                <a:solidFill>
                  <a:srgbClr val="0A0024"/>
                </a:solidFill>
                <a:latin typeface="Poppins"/>
                <a:ea typeface="Poppins"/>
                <a:cs typeface="Poppins"/>
                <a:sym typeface="Poppins"/>
              </a:rPr>
              <a:t>tartarugas </a:t>
            </a:r>
            <a:r>
              <a:rPr lang="pt-BR" sz="1200">
                <a:solidFill>
                  <a:srgbClr val="0A0024"/>
                </a:solidFill>
                <a:latin typeface="Poppins"/>
                <a:ea typeface="Poppins"/>
                <a:cs typeface="Poppins"/>
                <a:sym typeface="Poppins"/>
              </a:rPr>
              <a:t>tiveram o </a:t>
            </a:r>
            <a:r>
              <a:rPr b="1" lang="pt-BR" sz="1200">
                <a:solidFill>
                  <a:srgbClr val="0A0024"/>
                </a:solidFill>
                <a:latin typeface="Poppins"/>
                <a:ea typeface="Poppins"/>
                <a:cs typeface="Poppins"/>
                <a:sym typeface="Poppins"/>
              </a:rPr>
              <a:t>maior número de registros</a:t>
            </a:r>
            <a:r>
              <a:rPr lang="pt-BR" sz="1200">
                <a:solidFill>
                  <a:srgbClr val="0A0024"/>
                </a:solidFill>
                <a:latin typeface="Poppins"/>
                <a:ea typeface="Poppins"/>
                <a:cs typeface="Poppins"/>
                <a:sym typeface="Poppins"/>
              </a:rPr>
              <a:t>, mas com </a:t>
            </a:r>
            <a:r>
              <a:rPr b="1" lang="pt-BR" sz="1200">
                <a:solidFill>
                  <a:srgbClr val="0A0024"/>
                </a:solidFill>
                <a:latin typeface="Poppins"/>
                <a:ea typeface="Poppins"/>
                <a:cs typeface="Poppins"/>
                <a:sym typeface="Poppins"/>
              </a:rPr>
              <a:t>alta taxa de mortos </a:t>
            </a:r>
            <a:r>
              <a:rPr lang="pt-BR" sz="1200">
                <a:solidFill>
                  <a:srgbClr val="0A0024"/>
                </a:solidFill>
                <a:latin typeface="Poppins"/>
                <a:ea typeface="Poppins"/>
                <a:cs typeface="Poppins"/>
                <a:sym typeface="Poppins"/>
              </a:rPr>
              <a:t>(apenas 15% estavam vivos)</a:t>
            </a:r>
            <a:endParaRPr sz="1200">
              <a:solidFill>
                <a:srgbClr val="0A0024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A0024"/>
              </a:buClr>
              <a:buSzPts val="1200"/>
              <a:buFont typeface="Poppins"/>
              <a:buChar char="●"/>
            </a:pPr>
            <a:r>
              <a:rPr b="1" lang="pt-BR" sz="1200">
                <a:solidFill>
                  <a:srgbClr val="0A0024"/>
                </a:solidFill>
                <a:latin typeface="Poppins"/>
                <a:ea typeface="Poppins"/>
                <a:cs typeface="Poppins"/>
                <a:sym typeface="Poppins"/>
              </a:rPr>
              <a:t>Mais da metade</a:t>
            </a:r>
            <a:r>
              <a:rPr lang="pt-BR" sz="1200">
                <a:solidFill>
                  <a:srgbClr val="0A0024"/>
                </a:solidFill>
                <a:latin typeface="Poppins"/>
                <a:ea typeface="Poppins"/>
                <a:cs typeface="Poppins"/>
                <a:sym typeface="Poppins"/>
              </a:rPr>
              <a:t> (55%) das </a:t>
            </a:r>
            <a:r>
              <a:rPr b="1" lang="pt-BR" sz="1200">
                <a:solidFill>
                  <a:srgbClr val="0A0024"/>
                </a:solidFill>
                <a:latin typeface="Poppins"/>
                <a:ea typeface="Poppins"/>
                <a:cs typeface="Poppins"/>
                <a:sym typeface="Poppins"/>
              </a:rPr>
              <a:t>tartarugas </a:t>
            </a:r>
            <a:r>
              <a:rPr lang="pt-BR" sz="1200">
                <a:solidFill>
                  <a:srgbClr val="0A0024"/>
                </a:solidFill>
                <a:latin typeface="Poppins"/>
                <a:ea typeface="Poppins"/>
                <a:cs typeface="Poppins"/>
                <a:sym typeface="Poppins"/>
              </a:rPr>
              <a:t>registradas eram de </a:t>
            </a:r>
            <a:r>
              <a:rPr b="1" lang="pt-BR" sz="1200">
                <a:solidFill>
                  <a:srgbClr val="0A0024"/>
                </a:solidFill>
                <a:latin typeface="Poppins"/>
                <a:ea typeface="Poppins"/>
                <a:cs typeface="Poppins"/>
                <a:sym typeface="Poppins"/>
              </a:rPr>
              <a:t>espécies ameaçadas de extinção</a:t>
            </a:r>
            <a:endParaRPr b="1" sz="1200">
              <a:solidFill>
                <a:srgbClr val="0A0024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17" name="Google Shape;217;g37269ce9e07_0_39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78225" y="2578490"/>
            <a:ext cx="3912598" cy="2355742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g37269ce9e07_0_398"/>
          <p:cNvSpPr txBox="1"/>
          <p:nvPr>
            <p:ph idx="1" type="body"/>
          </p:nvPr>
        </p:nvSpPr>
        <p:spPr>
          <a:xfrm>
            <a:off x="4300300" y="3956525"/>
            <a:ext cx="3626100" cy="977700"/>
          </a:xfrm>
          <a:prstGeom prst="rect">
            <a:avLst/>
          </a:prstGeom>
          <a:noFill/>
          <a:ln cap="flat" cmpd="sng" w="9525">
            <a:solidFill>
              <a:srgbClr val="666666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Testudines - </a:t>
            </a:r>
            <a:r>
              <a:rPr b="1" lang="pt-BR" sz="9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Tartarugas</a:t>
            </a:r>
            <a:r>
              <a:rPr lang="pt-BR" sz="9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, Sphenisciformes - </a:t>
            </a:r>
            <a:r>
              <a:rPr b="1" lang="pt-BR" sz="9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Pinguins</a:t>
            </a:r>
            <a:r>
              <a:rPr lang="pt-BR" sz="9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, Procellariiformes - </a:t>
            </a:r>
            <a:r>
              <a:rPr b="1" lang="pt-BR" sz="9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Albatrozes</a:t>
            </a:r>
            <a:r>
              <a:rPr lang="pt-BR" sz="9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, Suliformes - </a:t>
            </a:r>
            <a:r>
              <a:rPr b="1" lang="pt-BR" sz="9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Mergulhões e Atobás</a:t>
            </a:r>
            <a:r>
              <a:rPr lang="pt-BR" sz="9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, Charadriiformes - </a:t>
            </a:r>
            <a:r>
              <a:rPr b="1" lang="pt-BR" sz="9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Aves Limícolas</a:t>
            </a:r>
            <a:r>
              <a:rPr lang="pt-BR" sz="9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, Cetacea - </a:t>
            </a:r>
            <a:r>
              <a:rPr b="1" lang="pt-BR" sz="9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Golfinhos e Baleias</a:t>
            </a:r>
            <a:r>
              <a:rPr lang="pt-BR" sz="9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, Carnivora - </a:t>
            </a:r>
            <a:r>
              <a:rPr b="1" lang="pt-BR" sz="9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Focas e Leões-marinhos</a:t>
            </a:r>
            <a:endParaRPr b="1" sz="90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90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19" name="Google Shape;219;g37269ce9e07_0_39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78225" y="779575"/>
            <a:ext cx="3912599" cy="16970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4" name="Google Shape;224;g37269ce9e07_0_410"/>
          <p:cNvGrpSpPr/>
          <p:nvPr/>
        </p:nvGrpSpPr>
        <p:grpSpPr>
          <a:xfrm>
            <a:off x="6756298" y="94038"/>
            <a:ext cx="2234844" cy="380586"/>
            <a:chOff x="6648375" y="114063"/>
            <a:chExt cx="2390975" cy="407175"/>
          </a:xfrm>
        </p:grpSpPr>
        <p:pic>
          <p:nvPicPr>
            <p:cNvPr id="225" name="Google Shape;225;g37269ce9e07_0_41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648375" y="220152"/>
              <a:ext cx="622846" cy="195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6" name="Google Shape;226;g37269ce9e07_0_41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242784" y="114063"/>
              <a:ext cx="1123241" cy="407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7" name="Google Shape;227;g37269ce9e07_0_41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324975" y="163400"/>
              <a:ext cx="714375" cy="3085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28" name="Google Shape;228;g37269ce9e07_0_410"/>
          <p:cNvSpPr txBox="1"/>
          <p:nvPr>
            <p:ph type="title"/>
          </p:nvPr>
        </p:nvSpPr>
        <p:spPr>
          <a:xfrm>
            <a:off x="201600" y="94050"/>
            <a:ext cx="5360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pt-BR">
                <a:solidFill>
                  <a:srgbClr val="8A5AE5"/>
                </a:solidFill>
                <a:latin typeface="Sora ExtraBold"/>
                <a:ea typeface="Sora ExtraBold"/>
                <a:cs typeface="Sora ExtraBold"/>
                <a:sym typeface="Sora ExtraBold"/>
              </a:rPr>
              <a:t>Impactos Humanos</a:t>
            </a:r>
            <a:endParaRPr>
              <a:solidFill>
                <a:srgbClr val="8A5AE5"/>
              </a:solidFill>
              <a:latin typeface="Sora ExtraBold"/>
              <a:ea typeface="Sora ExtraBold"/>
              <a:cs typeface="Sora ExtraBold"/>
              <a:sym typeface="Sora ExtraBold"/>
            </a:endParaRPr>
          </a:p>
        </p:txBody>
      </p:sp>
      <p:sp>
        <p:nvSpPr>
          <p:cNvPr id="229" name="Google Shape;229;g37269ce9e07_0_410"/>
          <p:cNvSpPr txBox="1"/>
          <p:nvPr>
            <p:ph idx="1" type="body"/>
          </p:nvPr>
        </p:nvSpPr>
        <p:spPr>
          <a:xfrm>
            <a:off x="3827700" y="855775"/>
            <a:ext cx="5056800" cy="36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A0024"/>
              </a:buClr>
              <a:buSzPts val="1200"/>
              <a:buFont typeface="Poppins"/>
              <a:buChar char="●"/>
            </a:pPr>
            <a:r>
              <a:rPr lang="pt-BR" sz="1200">
                <a:solidFill>
                  <a:srgbClr val="0A0024"/>
                </a:solidFill>
                <a:latin typeface="Poppins"/>
                <a:ea typeface="Poppins"/>
                <a:cs typeface="Poppins"/>
                <a:sym typeface="Poppins"/>
              </a:rPr>
              <a:t>Somente </a:t>
            </a:r>
            <a:r>
              <a:rPr b="1" lang="pt-BR" sz="1200">
                <a:solidFill>
                  <a:srgbClr val="0A0024"/>
                </a:solidFill>
                <a:latin typeface="Poppins"/>
                <a:ea typeface="Poppins"/>
                <a:cs typeface="Poppins"/>
                <a:sym typeface="Poppins"/>
              </a:rPr>
              <a:t>13% </a:t>
            </a:r>
            <a:r>
              <a:rPr lang="pt-BR" sz="1200">
                <a:solidFill>
                  <a:srgbClr val="0A0024"/>
                </a:solidFill>
                <a:latin typeface="Poppins"/>
                <a:ea typeface="Poppins"/>
                <a:cs typeface="Poppins"/>
                <a:sym typeface="Poppins"/>
              </a:rPr>
              <a:t>dos avistamentos foram registrados com </a:t>
            </a:r>
            <a:r>
              <a:rPr b="1" lang="pt-BR" sz="1200">
                <a:solidFill>
                  <a:srgbClr val="0A0024"/>
                </a:solidFill>
                <a:latin typeface="Poppins"/>
                <a:ea typeface="Poppins"/>
                <a:cs typeface="Poppins"/>
                <a:sym typeface="Poppins"/>
              </a:rPr>
              <a:t>algum tipo de interação humana</a:t>
            </a:r>
            <a:r>
              <a:rPr lang="pt-BR" sz="1200">
                <a:solidFill>
                  <a:srgbClr val="0A0024"/>
                </a:solidFill>
                <a:latin typeface="Poppins"/>
                <a:ea typeface="Poppins"/>
                <a:cs typeface="Poppins"/>
                <a:sym typeface="Poppins"/>
              </a:rPr>
              <a:t>, sugerindo baixa detecção ou ocorrência pontual</a:t>
            </a:r>
            <a:endParaRPr b="1" sz="1200">
              <a:solidFill>
                <a:srgbClr val="0A0024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A0024"/>
              </a:buClr>
              <a:buSzPts val="1200"/>
              <a:buFont typeface="Poppins"/>
              <a:buChar char="●"/>
            </a:pPr>
            <a:r>
              <a:rPr lang="pt-BR" sz="1200">
                <a:solidFill>
                  <a:srgbClr val="0A0024"/>
                </a:solidFill>
                <a:latin typeface="Poppins"/>
                <a:ea typeface="Poppins"/>
                <a:cs typeface="Poppins"/>
                <a:sym typeface="Poppins"/>
              </a:rPr>
              <a:t>Dentre os casos com interação, </a:t>
            </a:r>
            <a:r>
              <a:rPr b="1" lang="pt-BR" sz="1200">
                <a:solidFill>
                  <a:srgbClr val="0A0024"/>
                </a:solidFill>
                <a:latin typeface="Poppins"/>
                <a:ea typeface="Poppins"/>
                <a:cs typeface="Poppins"/>
                <a:sym typeface="Poppins"/>
              </a:rPr>
              <a:t>81%</a:t>
            </a:r>
            <a:r>
              <a:rPr lang="pt-BR" sz="1200">
                <a:solidFill>
                  <a:srgbClr val="0A0024"/>
                </a:solidFill>
                <a:latin typeface="Poppins"/>
                <a:ea typeface="Poppins"/>
                <a:cs typeface="Poppins"/>
                <a:sym typeface="Poppins"/>
              </a:rPr>
              <a:t> estavam relacionados à </a:t>
            </a:r>
            <a:r>
              <a:rPr b="1" lang="pt-BR" sz="1200">
                <a:solidFill>
                  <a:srgbClr val="0A0024"/>
                </a:solidFill>
                <a:latin typeface="Poppins"/>
                <a:ea typeface="Poppins"/>
                <a:cs typeface="Poppins"/>
                <a:sym typeface="Poppins"/>
              </a:rPr>
              <a:t>pesca</a:t>
            </a:r>
            <a:r>
              <a:rPr lang="pt-BR" sz="1200">
                <a:solidFill>
                  <a:srgbClr val="0A0024"/>
                </a:solidFill>
                <a:latin typeface="Poppins"/>
                <a:ea typeface="Poppins"/>
                <a:cs typeface="Poppins"/>
                <a:sym typeface="Poppins"/>
              </a:rPr>
              <a:t>, indicando esta como a principal atividade humana associada a impactos na fauna-alvo </a:t>
            </a:r>
            <a:endParaRPr b="1" sz="1200">
              <a:solidFill>
                <a:srgbClr val="0A0024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Clr>
                <a:srgbClr val="0A0024"/>
              </a:buClr>
              <a:buSzPts val="1200"/>
              <a:buFont typeface="Poppins"/>
              <a:buChar char="●"/>
            </a:pPr>
            <a:r>
              <a:rPr lang="pt-BR" sz="1200">
                <a:solidFill>
                  <a:srgbClr val="0A0024"/>
                </a:solidFill>
                <a:latin typeface="Poppins"/>
                <a:ea typeface="Poppins"/>
                <a:cs typeface="Poppins"/>
                <a:sym typeface="Poppins"/>
              </a:rPr>
              <a:t>A </a:t>
            </a:r>
            <a:r>
              <a:rPr b="1" lang="pt-BR" sz="1200">
                <a:solidFill>
                  <a:srgbClr val="0A0024"/>
                </a:solidFill>
                <a:latin typeface="Poppins"/>
                <a:ea typeface="Poppins"/>
                <a:cs typeface="Poppins"/>
                <a:sym typeface="Poppins"/>
              </a:rPr>
              <a:t>presença de óleo</a:t>
            </a:r>
            <a:r>
              <a:rPr lang="pt-BR" sz="1200">
                <a:solidFill>
                  <a:srgbClr val="0A0024"/>
                </a:solidFill>
                <a:latin typeface="Poppins"/>
                <a:ea typeface="Poppins"/>
                <a:cs typeface="Poppins"/>
                <a:sym typeface="Poppins"/>
              </a:rPr>
              <a:t> foi constatada em apenas </a:t>
            </a:r>
            <a:r>
              <a:rPr b="1" lang="pt-BR" sz="1200">
                <a:solidFill>
                  <a:srgbClr val="0A0024"/>
                </a:solidFill>
                <a:latin typeface="Poppins"/>
                <a:ea typeface="Poppins"/>
                <a:cs typeface="Poppins"/>
                <a:sym typeface="Poppins"/>
              </a:rPr>
              <a:t>0,09% dos registros</a:t>
            </a:r>
            <a:endParaRPr sz="1200">
              <a:solidFill>
                <a:srgbClr val="0A0024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30" name="Google Shape;230;g37269ce9e07_0_410"/>
          <p:cNvPicPr preferRelativeResize="0"/>
          <p:nvPr/>
        </p:nvPicPr>
        <p:blipFill rotWithShape="1">
          <a:blip r:embed="rId7">
            <a:alphaModFix/>
          </a:blip>
          <a:srcRect b="0" l="8263" r="5029" t="0"/>
          <a:stretch/>
        </p:blipFill>
        <p:spPr>
          <a:xfrm>
            <a:off x="295600" y="855775"/>
            <a:ext cx="3532099" cy="36873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g37269ce9e07_0_4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1" cy="51398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0" name="Google Shape;240;g37269ce9e07_0_471"/>
          <p:cNvGrpSpPr/>
          <p:nvPr/>
        </p:nvGrpSpPr>
        <p:grpSpPr>
          <a:xfrm>
            <a:off x="6756298" y="94038"/>
            <a:ext cx="2234844" cy="380586"/>
            <a:chOff x="6648375" y="114063"/>
            <a:chExt cx="2390975" cy="407175"/>
          </a:xfrm>
        </p:grpSpPr>
        <p:pic>
          <p:nvPicPr>
            <p:cNvPr id="241" name="Google Shape;241;g37269ce9e07_0_47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648375" y="220152"/>
              <a:ext cx="622846" cy="195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2" name="Google Shape;242;g37269ce9e07_0_47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242784" y="114063"/>
              <a:ext cx="1123241" cy="407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3" name="Google Shape;243;g37269ce9e07_0_47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324975" y="163400"/>
              <a:ext cx="714375" cy="3085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44" name="Google Shape;244;g37269ce9e07_0_471"/>
          <p:cNvSpPr txBox="1"/>
          <p:nvPr>
            <p:ph type="title"/>
          </p:nvPr>
        </p:nvSpPr>
        <p:spPr>
          <a:xfrm>
            <a:off x="201600" y="94050"/>
            <a:ext cx="5360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pt-BR">
                <a:solidFill>
                  <a:srgbClr val="8A5AE5"/>
                </a:solidFill>
                <a:latin typeface="Sora ExtraBold"/>
                <a:ea typeface="Sora ExtraBold"/>
                <a:cs typeface="Sora ExtraBold"/>
                <a:sym typeface="Sora ExtraBold"/>
              </a:rPr>
              <a:t>Considerações Finais</a:t>
            </a:r>
            <a:endParaRPr>
              <a:solidFill>
                <a:srgbClr val="8A5AE5"/>
              </a:solidFill>
              <a:latin typeface="Sora ExtraBold"/>
              <a:ea typeface="Sora ExtraBold"/>
              <a:cs typeface="Sora ExtraBold"/>
              <a:sym typeface="Sora ExtraBold"/>
            </a:endParaRPr>
          </a:p>
        </p:txBody>
      </p:sp>
      <p:sp>
        <p:nvSpPr>
          <p:cNvPr id="245" name="Google Shape;245;g37269ce9e07_0_471"/>
          <p:cNvSpPr/>
          <p:nvPr/>
        </p:nvSpPr>
        <p:spPr>
          <a:xfrm>
            <a:off x="474163" y="787250"/>
            <a:ext cx="4033500" cy="4186800"/>
          </a:xfrm>
          <a:prstGeom prst="roundRect">
            <a:avLst>
              <a:gd fmla="val 6642" name="adj"/>
            </a:avLst>
          </a:prstGeom>
          <a:solidFill>
            <a:srgbClr val="E6E6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g37269ce9e07_0_471"/>
          <p:cNvSpPr txBox="1"/>
          <p:nvPr>
            <p:ph idx="1" type="body"/>
          </p:nvPr>
        </p:nvSpPr>
        <p:spPr>
          <a:xfrm>
            <a:off x="528463" y="842650"/>
            <a:ext cx="3924900" cy="49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pt-BR" sz="17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Principais Insights</a:t>
            </a:r>
            <a:endParaRPr b="1" sz="170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47" name="Google Shape;247;g37269ce9e07_0_471"/>
          <p:cNvSpPr/>
          <p:nvPr/>
        </p:nvSpPr>
        <p:spPr>
          <a:xfrm>
            <a:off x="4636338" y="772450"/>
            <a:ext cx="4033500" cy="4186800"/>
          </a:xfrm>
          <a:prstGeom prst="roundRect">
            <a:avLst>
              <a:gd fmla="val 6642" name="adj"/>
            </a:avLst>
          </a:prstGeom>
          <a:solidFill>
            <a:srgbClr val="E6E6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g37269ce9e07_0_471"/>
          <p:cNvSpPr txBox="1"/>
          <p:nvPr>
            <p:ph idx="1" type="body"/>
          </p:nvPr>
        </p:nvSpPr>
        <p:spPr>
          <a:xfrm>
            <a:off x="4690638" y="827850"/>
            <a:ext cx="3924900" cy="49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pt-BR" sz="17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Recomendações</a:t>
            </a:r>
            <a:endParaRPr b="1" sz="170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3" name="Google Shape;253;g37269ce9e07_0_485"/>
          <p:cNvGrpSpPr/>
          <p:nvPr/>
        </p:nvGrpSpPr>
        <p:grpSpPr>
          <a:xfrm>
            <a:off x="6756298" y="94038"/>
            <a:ext cx="2234844" cy="380586"/>
            <a:chOff x="6648375" y="114063"/>
            <a:chExt cx="2390975" cy="407175"/>
          </a:xfrm>
        </p:grpSpPr>
        <p:pic>
          <p:nvPicPr>
            <p:cNvPr id="254" name="Google Shape;254;g37269ce9e07_0_48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648375" y="220152"/>
              <a:ext cx="622846" cy="195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5" name="Google Shape;255;g37269ce9e07_0_48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242784" y="114063"/>
              <a:ext cx="1123241" cy="407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6" name="Google Shape;256;g37269ce9e07_0_48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324975" y="163400"/>
              <a:ext cx="714375" cy="3085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57" name="Google Shape;257;g37269ce9e07_0_485"/>
          <p:cNvSpPr txBox="1"/>
          <p:nvPr>
            <p:ph type="title"/>
          </p:nvPr>
        </p:nvSpPr>
        <p:spPr>
          <a:xfrm>
            <a:off x="201600" y="94050"/>
            <a:ext cx="5360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pt-BR">
                <a:solidFill>
                  <a:srgbClr val="8A5AE5"/>
                </a:solidFill>
                <a:latin typeface="Sora ExtraBold"/>
                <a:ea typeface="Sora ExtraBold"/>
                <a:cs typeface="Sora ExtraBold"/>
                <a:sym typeface="Sora ExtraBold"/>
              </a:rPr>
              <a:t>Considerações Finais</a:t>
            </a:r>
            <a:endParaRPr>
              <a:solidFill>
                <a:srgbClr val="8A5AE5"/>
              </a:solidFill>
              <a:latin typeface="Sora ExtraBold"/>
              <a:ea typeface="Sora ExtraBold"/>
              <a:cs typeface="Sora ExtraBold"/>
              <a:sym typeface="Sora ExtraBold"/>
            </a:endParaRPr>
          </a:p>
        </p:txBody>
      </p:sp>
      <p:sp>
        <p:nvSpPr>
          <p:cNvPr id="258" name="Google Shape;258;g37269ce9e07_0_485"/>
          <p:cNvSpPr/>
          <p:nvPr/>
        </p:nvSpPr>
        <p:spPr>
          <a:xfrm>
            <a:off x="474163" y="787250"/>
            <a:ext cx="4033500" cy="4186800"/>
          </a:xfrm>
          <a:prstGeom prst="roundRect">
            <a:avLst>
              <a:gd fmla="val 6642" name="adj"/>
            </a:avLst>
          </a:prstGeom>
          <a:solidFill>
            <a:srgbClr val="E6E6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g37269ce9e07_0_485"/>
          <p:cNvSpPr txBox="1"/>
          <p:nvPr>
            <p:ph idx="1" type="body"/>
          </p:nvPr>
        </p:nvSpPr>
        <p:spPr>
          <a:xfrm>
            <a:off x="528463" y="842650"/>
            <a:ext cx="3924900" cy="49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pt-BR" sz="17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Principais Insights</a:t>
            </a:r>
            <a:endParaRPr b="1" sz="170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60" name="Google Shape;260;g37269ce9e07_0_485"/>
          <p:cNvSpPr txBox="1"/>
          <p:nvPr>
            <p:ph idx="1" type="body"/>
          </p:nvPr>
        </p:nvSpPr>
        <p:spPr>
          <a:xfrm>
            <a:off x="553063" y="1297125"/>
            <a:ext cx="3875700" cy="37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300">
                <a:solidFill>
                  <a:srgbClr val="0A0024"/>
                </a:solidFill>
                <a:highlight>
                  <a:srgbClr val="C4B6E0"/>
                </a:highlight>
                <a:latin typeface="Poppins"/>
                <a:ea typeface="Poppins"/>
                <a:cs typeface="Poppins"/>
                <a:sym typeface="Poppins"/>
              </a:rPr>
              <a:t>Cobertura Desigual</a:t>
            </a:r>
            <a:endParaRPr b="1" sz="1300">
              <a:solidFill>
                <a:srgbClr val="0A0024"/>
              </a:solidFill>
              <a:highlight>
                <a:srgbClr val="C4B6E0"/>
              </a:highlight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0A0024"/>
                </a:solidFill>
                <a:latin typeface="Poppins"/>
                <a:ea typeface="Poppins"/>
                <a:cs typeface="Poppins"/>
                <a:sym typeface="Poppins"/>
              </a:rPr>
              <a:t>Regiões como Sergipe-Alagoas e Potiguar têm menos registros e cidades monitoradas</a:t>
            </a:r>
            <a:endParaRPr sz="1200">
              <a:solidFill>
                <a:srgbClr val="0A0024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pt-BR" sz="1300">
                <a:solidFill>
                  <a:srgbClr val="0A0024"/>
                </a:solidFill>
                <a:highlight>
                  <a:srgbClr val="C4B6E0"/>
                </a:highlight>
                <a:latin typeface="Poppins"/>
                <a:ea typeface="Poppins"/>
                <a:cs typeface="Poppins"/>
                <a:sym typeface="Poppins"/>
              </a:rPr>
              <a:t>Pico Sazonal entre Julho e Novembro</a:t>
            </a:r>
            <a:endParaRPr b="1" sz="1300">
              <a:solidFill>
                <a:srgbClr val="0A0024"/>
              </a:solidFill>
              <a:highlight>
                <a:srgbClr val="C4B6E0"/>
              </a:highlight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0A0024"/>
                </a:solidFill>
                <a:latin typeface="Poppins"/>
                <a:ea typeface="Poppins"/>
                <a:cs typeface="Poppins"/>
                <a:sym typeface="Poppins"/>
              </a:rPr>
              <a:t>Alta concentração de registros nesse período nos cinco anos analisados</a:t>
            </a:r>
            <a:endParaRPr sz="1200">
              <a:solidFill>
                <a:srgbClr val="0A0024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pt-BR" sz="1300">
                <a:solidFill>
                  <a:srgbClr val="0A0024"/>
                </a:solidFill>
                <a:highlight>
                  <a:srgbClr val="C4B6E0"/>
                </a:highlight>
                <a:latin typeface="Poppins"/>
                <a:ea typeface="Poppins"/>
                <a:cs typeface="Poppins"/>
                <a:sym typeface="Poppins"/>
              </a:rPr>
              <a:t>Fauna Registrada</a:t>
            </a:r>
            <a:endParaRPr b="1" sz="1300">
              <a:solidFill>
                <a:srgbClr val="0A0024"/>
              </a:solidFill>
              <a:highlight>
                <a:srgbClr val="C4B6E0"/>
              </a:highlight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0A0024"/>
                </a:solidFill>
                <a:latin typeface="Poppins"/>
                <a:ea typeface="Poppins"/>
                <a:cs typeface="Poppins"/>
                <a:sym typeface="Poppins"/>
              </a:rPr>
              <a:t>Aves são maioria como grupo, mas tartarugas são mais representativas ao nível de ordem e espécies </a:t>
            </a:r>
            <a:endParaRPr sz="1200">
              <a:solidFill>
                <a:srgbClr val="0A0024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pt-BR" sz="1300">
                <a:solidFill>
                  <a:srgbClr val="0A0024"/>
                </a:solidFill>
                <a:highlight>
                  <a:srgbClr val="C4B6E0"/>
                </a:highlight>
                <a:latin typeface="Poppins"/>
                <a:ea typeface="Poppins"/>
                <a:cs typeface="Poppins"/>
                <a:sym typeface="Poppins"/>
              </a:rPr>
              <a:t>Baixo Registro de Impactos</a:t>
            </a:r>
            <a:endParaRPr b="1" sz="1300">
              <a:solidFill>
                <a:srgbClr val="0A0024"/>
              </a:solidFill>
              <a:highlight>
                <a:srgbClr val="C4B6E0"/>
              </a:highlight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pt-BR" sz="1200">
                <a:solidFill>
                  <a:srgbClr val="0A0024"/>
                </a:solidFill>
                <a:latin typeface="Poppins"/>
                <a:ea typeface="Poppins"/>
                <a:cs typeface="Poppins"/>
                <a:sym typeface="Poppins"/>
              </a:rPr>
              <a:t>Apenas 13% tiveram interação antrópica (principalmente pesca) e 0,09% apresentaram óleo</a:t>
            </a:r>
            <a:endParaRPr sz="1200">
              <a:solidFill>
                <a:srgbClr val="0A0024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61" name="Google Shape;261;g37269ce9e07_0_485"/>
          <p:cNvSpPr/>
          <p:nvPr/>
        </p:nvSpPr>
        <p:spPr>
          <a:xfrm>
            <a:off x="4636338" y="772450"/>
            <a:ext cx="4033500" cy="4186800"/>
          </a:xfrm>
          <a:prstGeom prst="roundRect">
            <a:avLst>
              <a:gd fmla="val 6642" name="adj"/>
            </a:avLst>
          </a:prstGeom>
          <a:solidFill>
            <a:srgbClr val="E6E6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g37269ce9e07_0_485"/>
          <p:cNvSpPr txBox="1"/>
          <p:nvPr>
            <p:ph idx="1" type="body"/>
          </p:nvPr>
        </p:nvSpPr>
        <p:spPr>
          <a:xfrm>
            <a:off x="4690638" y="827850"/>
            <a:ext cx="3924900" cy="49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pt-BR" sz="17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Recomendações</a:t>
            </a:r>
            <a:endParaRPr b="1" sz="170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7" name="Google Shape;267;g37269ce9e07_0_439"/>
          <p:cNvGrpSpPr/>
          <p:nvPr/>
        </p:nvGrpSpPr>
        <p:grpSpPr>
          <a:xfrm>
            <a:off x="6756298" y="94038"/>
            <a:ext cx="2234844" cy="380586"/>
            <a:chOff x="6648375" y="114063"/>
            <a:chExt cx="2390975" cy="407175"/>
          </a:xfrm>
        </p:grpSpPr>
        <p:pic>
          <p:nvPicPr>
            <p:cNvPr id="268" name="Google Shape;268;g37269ce9e07_0_43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648375" y="220152"/>
              <a:ext cx="622846" cy="195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9" name="Google Shape;269;g37269ce9e07_0_43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242784" y="114063"/>
              <a:ext cx="1123241" cy="407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0" name="Google Shape;270;g37269ce9e07_0_439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324975" y="163400"/>
              <a:ext cx="714375" cy="3085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71" name="Google Shape;271;g37269ce9e07_0_439"/>
          <p:cNvSpPr txBox="1"/>
          <p:nvPr>
            <p:ph type="title"/>
          </p:nvPr>
        </p:nvSpPr>
        <p:spPr>
          <a:xfrm>
            <a:off x="201600" y="94050"/>
            <a:ext cx="5360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pt-BR">
                <a:solidFill>
                  <a:srgbClr val="8A5AE5"/>
                </a:solidFill>
                <a:latin typeface="Sora ExtraBold"/>
                <a:ea typeface="Sora ExtraBold"/>
                <a:cs typeface="Sora ExtraBold"/>
                <a:sym typeface="Sora ExtraBold"/>
              </a:rPr>
              <a:t>Considerações Finais</a:t>
            </a:r>
            <a:endParaRPr>
              <a:solidFill>
                <a:srgbClr val="8A5AE5"/>
              </a:solidFill>
              <a:latin typeface="Sora ExtraBold"/>
              <a:ea typeface="Sora ExtraBold"/>
              <a:cs typeface="Sora ExtraBold"/>
              <a:sym typeface="Sora ExtraBold"/>
            </a:endParaRPr>
          </a:p>
        </p:txBody>
      </p:sp>
      <p:sp>
        <p:nvSpPr>
          <p:cNvPr id="272" name="Google Shape;272;g37269ce9e07_0_439"/>
          <p:cNvSpPr/>
          <p:nvPr/>
        </p:nvSpPr>
        <p:spPr>
          <a:xfrm>
            <a:off x="474163" y="787250"/>
            <a:ext cx="4033500" cy="4186800"/>
          </a:xfrm>
          <a:prstGeom prst="roundRect">
            <a:avLst>
              <a:gd fmla="val 6642" name="adj"/>
            </a:avLst>
          </a:prstGeom>
          <a:solidFill>
            <a:srgbClr val="E6E6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g37269ce9e07_0_439"/>
          <p:cNvSpPr txBox="1"/>
          <p:nvPr>
            <p:ph idx="1" type="body"/>
          </p:nvPr>
        </p:nvSpPr>
        <p:spPr>
          <a:xfrm>
            <a:off x="528463" y="842650"/>
            <a:ext cx="3924900" cy="49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pt-BR" sz="17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Principais Insights</a:t>
            </a:r>
            <a:endParaRPr b="1" sz="170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74" name="Google Shape;274;g37269ce9e07_0_439"/>
          <p:cNvSpPr txBox="1"/>
          <p:nvPr>
            <p:ph idx="1" type="body"/>
          </p:nvPr>
        </p:nvSpPr>
        <p:spPr>
          <a:xfrm>
            <a:off x="553063" y="1297125"/>
            <a:ext cx="3875700" cy="37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300">
                <a:solidFill>
                  <a:srgbClr val="0A0024"/>
                </a:solidFill>
                <a:highlight>
                  <a:srgbClr val="C4B6E0"/>
                </a:highlight>
                <a:latin typeface="Poppins"/>
                <a:ea typeface="Poppins"/>
                <a:cs typeface="Poppins"/>
                <a:sym typeface="Poppins"/>
              </a:rPr>
              <a:t>Cobertura Desigual</a:t>
            </a:r>
            <a:endParaRPr b="1" sz="1300">
              <a:solidFill>
                <a:srgbClr val="0A0024"/>
              </a:solidFill>
              <a:highlight>
                <a:srgbClr val="C4B6E0"/>
              </a:highlight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0A0024"/>
                </a:solidFill>
                <a:latin typeface="Poppins"/>
                <a:ea typeface="Poppins"/>
                <a:cs typeface="Poppins"/>
                <a:sym typeface="Poppins"/>
              </a:rPr>
              <a:t>Regiões como Sergipe-Alagoas e Potiguar têm menos registros e cidades monitoradas</a:t>
            </a:r>
            <a:endParaRPr sz="1200">
              <a:solidFill>
                <a:srgbClr val="0A0024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1300">
                <a:solidFill>
                  <a:srgbClr val="0A0024"/>
                </a:solidFill>
                <a:highlight>
                  <a:srgbClr val="C4B6E0"/>
                </a:highlight>
                <a:latin typeface="Poppins"/>
                <a:ea typeface="Poppins"/>
                <a:cs typeface="Poppins"/>
                <a:sym typeface="Poppins"/>
              </a:rPr>
              <a:t>Pico Sazonal entre Julho e Novembro</a:t>
            </a:r>
            <a:endParaRPr b="1" sz="1300">
              <a:solidFill>
                <a:srgbClr val="0A0024"/>
              </a:solidFill>
              <a:highlight>
                <a:srgbClr val="C4B6E0"/>
              </a:highlight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solidFill>
                  <a:srgbClr val="0A0024"/>
                </a:solidFill>
                <a:latin typeface="Poppins"/>
                <a:ea typeface="Poppins"/>
                <a:cs typeface="Poppins"/>
                <a:sym typeface="Poppins"/>
              </a:rPr>
              <a:t>Alta concentração de registros nesse período nos cinco anos analisados</a:t>
            </a:r>
            <a:endParaRPr sz="1200">
              <a:solidFill>
                <a:srgbClr val="0A0024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pt-BR" sz="1300">
                <a:solidFill>
                  <a:srgbClr val="0A0024"/>
                </a:solidFill>
                <a:highlight>
                  <a:srgbClr val="C4B6E0"/>
                </a:highlight>
                <a:latin typeface="Poppins"/>
                <a:ea typeface="Poppins"/>
                <a:cs typeface="Poppins"/>
                <a:sym typeface="Poppins"/>
              </a:rPr>
              <a:t>Fauna Registrada</a:t>
            </a:r>
            <a:endParaRPr b="1" sz="1300">
              <a:solidFill>
                <a:srgbClr val="0A0024"/>
              </a:solidFill>
              <a:highlight>
                <a:srgbClr val="C4B6E0"/>
              </a:highlight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0A0024"/>
                </a:solidFill>
                <a:latin typeface="Poppins"/>
                <a:ea typeface="Poppins"/>
                <a:cs typeface="Poppins"/>
                <a:sym typeface="Poppins"/>
              </a:rPr>
              <a:t>Aves </a:t>
            </a:r>
            <a:r>
              <a:rPr lang="pt-BR" sz="1200">
                <a:solidFill>
                  <a:srgbClr val="0A0024"/>
                </a:solidFill>
                <a:latin typeface="Poppins"/>
                <a:ea typeface="Poppins"/>
                <a:cs typeface="Poppins"/>
                <a:sym typeface="Poppins"/>
              </a:rPr>
              <a:t>são maioria como grupo</a:t>
            </a:r>
            <a:r>
              <a:rPr lang="pt-BR" sz="1200">
                <a:solidFill>
                  <a:srgbClr val="0A0024"/>
                </a:solidFill>
                <a:latin typeface="Poppins"/>
                <a:ea typeface="Poppins"/>
                <a:cs typeface="Poppins"/>
                <a:sym typeface="Poppins"/>
              </a:rPr>
              <a:t>, mas tartarugas são mais representativas ao nível de ordem e espécies </a:t>
            </a:r>
            <a:endParaRPr sz="1200">
              <a:solidFill>
                <a:srgbClr val="0A0024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pt-BR" sz="1300">
                <a:solidFill>
                  <a:srgbClr val="0A0024"/>
                </a:solidFill>
                <a:highlight>
                  <a:srgbClr val="C4B6E0"/>
                </a:highlight>
                <a:latin typeface="Poppins"/>
                <a:ea typeface="Poppins"/>
                <a:cs typeface="Poppins"/>
                <a:sym typeface="Poppins"/>
              </a:rPr>
              <a:t>Baixo Registro de Impactos</a:t>
            </a:r>
            <a:endParaRPr b="1" sz="1300">
              <a:solidFill>
                <a:srgbClr val="0A0024"/>
              </a:solidFill>
              <a:highlight>
                <a:srgbClr val="C4B6E0"/>
              </a:highlight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pt-BR" sz="1200">
                <a:solidFill>
                  <a:srgbClr val="0A0024"/>
                </a:solidFill>
                <a:latin typeface="Poppins"/>
                <a:ea typeface="Poppins"/>
                <a:cs typeface="Poppins"/>
                <a:sym typeface="Poppins"/>
              </a:rPr>
              <a:t>Apenas 13% tiveram interação antrópica (principalmente pesca) e 0,09% apresentaram óleo</a:t>
            </a:r>
            <a:endParaRPr sz="1200">
              <a:solidFill>
                <a:srgbClr val="0A0024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75" name="Google Shape;275;g37269ce9e07_0_439"/>
          <p:cNvSpPr/>
          <p:nvPr/>
        </p:nvSpPr>
        <p:spPr>
          <a:xfrm>
            <a:off x="4636338" y="772450"/>
            <a:ext cx="4033500" cy="4186800"/>
          </a:xfrm>
          <a:prstGeom prst="roundRect">
            <a:avLst>
              <a:gd fmla="val 6642" name="adj"/>
            </a:avLst>
          </a:prstGeom>
          <a:solidFill>
            <a:srgbClr val="E6E6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g37269ce9e07_0_439"/>
          <p:cNvSpPr txBox="1"/>
          <p:nvPr>
            <p:ph idx="1" type="body"/>
          </p:nvPr>
        </p:nvSpPr>
        <p:spPr>
          <a:xfrm>
            <a:off x="4690638" y="827850"/>
            <a:ext cx="3924900" cy="49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pt-BR" sz="17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Recomendações</a:t>
            </a:r>
            <a:endParaRPr b="1" sz="170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77" name="Google Shape;277;g37269ce9e07_0_439"/>
          <p:cNvSpPr txBox="1"/>
          <p:nvPr>
            <p:ph idx="1" type="body"/>
          </p:nvPr>
        </p:nvSpPr>
        <p:spPr>
          <a:xfrm>
            <a:off x="4715238" y="1282325"/>
            <a:ext cx="3875700" cy="37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300">
                <a:solidFill>
                  <a:srgbClr val="0A0024"/>
                </a:solidFill>
                <a:highlight>
                  <a:srgbClr val="C4B6E0"/>
                </a:highlight>
                <a:latin typeface="Poppins"/>
                <a:ea typeface="Poppins"/>
                <a:cs typeface="Poppins"/>
                <a:sym typeface="Poppins"/>
              </a:rPr>
              <a:t>Expandir Monitoramento</a:t>
            </a:r>
            <a:endParaRPr b="1" sz="1300">
              <a:solidFill>
                <a:srgbClr val="0A0024"/>
              </a:solidFill>
              <a:highlight>
                <a:srgbClr val="C4B6E0"/>
              </a:highlight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0A0024"/>
                </a:solidFill>
                <a:latin typeface="Poppins"/>
                <a:ea typeface="Poppins"/>
                <a:cs typeface="Poppins"/>
                <a:sym typeface="Poppins"/>
              </a:rPr>
              <a:t>Investigar causas da baixa cobertura em algumas regiões e incluir mais localidades </a:t>
            </a:r>
            <a:endParaRPr sz="1200">
              <a:solidFill>
                <a:srgbClr val="0A0024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1300">
                <a:solidFill>
                  <a:srgbClr val="0A0024"/>
                </a:solidFill>
                <a:highlight>
                  <a:srgbClr val="C4B6E0"/>
                </a:highlight>
                <a:latin typeface="Poppins"/>
                <a:ea typeface="Poppins"/>
                <a:cs typeface="Poppins"/>
                <a:sym typeface="Poppins"/>
              </a:rPr>
              <a:t>Otimizar Esforços</a:t>
            </a:r>
            <a:endParaRPr b="1" sz="1300">
              <a:solidFill>
                <a:srgbClr val="0A0024"/>
              </a:solidFill>
              <a:highlight>
                <a:srgbClr val="C4B6E0"/>
              </a:highlight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solidFill>
                  <a:srgbClr val="0A0024"/>
                </a:solidFill>
                <a:latin typeface="Poppins"/>
                <a:ea typeface="Poppins"/>
                <a:cs typeface="Poppins"/>
                <a:sym typeface="Poppins"/>
              </a:rPr>
              <a:t>Considerar padrões sazonais e de espécies para planejar-se de forma otimizada</a:t>
            </a:r>
            <a:endParaRPr sz="1200">
              <a:solidFill>
                <a:srgbClr val="0A0024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pt-BR" sz="1300">
                <a:solidFill>
                  <a:srgbClr val="0A0024"/>
                </a:solidFill>
                <a:highlight>
                  <a:srgbClr val="C4B6E0"/>
                </a:highlight>
                <a:latin typeface="Poppins"/>
                <a:ea typeface="Poppins"/>
                <a:cs typeface="Poppins"/>
                <a:sym typeface="Poppins"/>
              </a:rPr>
              <a:t>Melhorar Diagnósticos</a:t>
            </a:r>
            <a:endParaRPr b="1" sz="1300">
              <a:solidFill>
                <a:srgbClr val="0A0024"/>
              </a:solidFill>
              <a:highlight>
                <a:srgbClr val="C4B6E0"/>
              </a:highlight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0A0024"/>
                </a:solidFill>
                <a:latin typeface="Poppins"/>
                <a:ea typeface="Poppins"/>
                <a:cs typeface="Poppins"/>
                <a:sym typeface="Poppins"/>
              </a:rPr>
              <a:t>Estudar viabilização de avaliações físicas, como </a:t>
            </a:r>
            <a:r>
              <a:rPr lang="pt-BR" sz="1200">
                <a:solidFill>
                  <a:srgbClr val="0A0024"/>
                </a:solidFill>
                <a:latin typeface="Poppins"/>
                <a:ea typeface="Poppins"/>
                <a:cs typeface="Poppins"/>
                <a:sym typeface="Poppins"/>
              </a:rPr>
              <a:t>necropsias, com maior frequência</a:t>
            </a:r>
            <a:r>
              <a:rPr lang="pt-BR" sz="1200">
                <a:solidFill>
                  <a:srgbClr val="0A0024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sz="1200">
              <a:solidFill>
                <a:srgbClr val="0A0024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pt-BR" sz="1300">
                <a:solidFill>
                  <a:srgbClr val="0A0024"/>
                </a:solidFill>
                <a:highlight>
                  <a:srgbClr val="C4B6E0"/>
                </a:highlight>
                <a:latin typeface="Poppins"/>
                <a:ea typeface="Poppins"/>
                <a:cs typeface="Poppins"/>
                <a:sym typeface="Poppins"/>
              </a:rPr>
              <a:t>Evoluir o Dashboard</a:t>
            </a:r>
            <a:endParaRPr b="1" sz="1300">
              <a:solidFill>
                <a:srgbClr val="0A0024"/>
              </a:solidFill>
              <a:highlight>
                <a:srgbClr val="C4B6E0"/>
              </a:highlight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pt-BR" sz="1200">
                <a:solidFill>
                  <a:srgbClr val="0A0024"/>
                </a:solidFill>
                <a:latin typeface="Poppins"/>
                <a:ea typeface="Poppins"/>
                <a:cs typeface="Poppins"/>
                <a:sym typeface="Poppins"/>
              </a:rPr>
              <a:t>Atualizar regularmente e explorar novas visualizações</a:t>
            </a:r>
            <a:endParaRPr sz="1200">
              <a:solidFill>
                <a:srgbClr val="0A0024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"/>
          <p:cNvSpPr txBox="1"/>
          <p:nvPr>
            <p:ph type="title"/>
          </p:nvPr>
        </p:nvSpPr>
        <p:spPr>
          <a:xfrm>
            <a:off x="598250" y="1844900"/>
            <a:ext cx="5262600" cy="10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pt-BR" sz="4520">
                <a:solidFill>
                  <a:srgbClr val="8A5AE5"/>
                </a:solidFill>
                <a:latin typeface="Sora ExtraBold"/>
                <a:ea typeface="Sora ExtraBold"/>
                <a:cs typeface="Sora ExtraBold"/>
                <a:sym typeface="Sora ExtraBold"/>
              </a:rPr>
              <a:t>Obrigada!</a:t>
            </a:r>
            <a:endParaRPr b="1" sz="4520">
              <a:solidFill>
                <a:srgbClr val="8A5AE5"/>
              </a:solidFill>
              <a:latin typeface="Sora"/>
              <a:ea typeface="Sora"/>
              <a:cs typeface="Sora"/>
              <a:sym typeface="Sora"/>
            </a:endParaRPr>
          </a:p>
        </p:txBody>
      </p:sp>
      <p:grpSp>
        <p:nvGrpSpPr>
          <p:cNvPr id="283" name="Google Shape;283;p4"/>
          <p:cNvGrpSpPr/>
          <p:nvPr/>
        </p:nvGrpSpPr>
        <p:grpSpPr>
          <a:xfrm>
            <a:off x="310822" y="200810"/>
            <a:ext cx="3064034" cy="521795"/>
            <a:chOff x="6648375" y="114063"/>
            <a:chExt cx="2390975" cy="407175"/>
          </a:xfrm>
        </p:grpSpPr>
        <p:pic>
          <p:nvPicPr>
            <p:cNvPr id="284" name="Google Shape;284;p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648375" y="220152"/>
              <a:ext cx="622846" cy="195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5" name="Google Shape;285;p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242784" y="114063"/>
              <a:ext cx="1123241" cy="407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6" name="Google Shape;286;p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324975" y="163400"/>
              <a:ext cx="714375" cy="3085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oogle Shape;65;g37255cb923e_0_24"/>
          <p:cNvGrpSpPr/>
          <p:nvPr/>
        </p:nvGrpSpPr>
        <p:grpSpPr>
          <a:xfrm>
            <a:off x="6756298" y="94038"/>
            <a:ext cx="2234844" cy="380586"/>
            <a:chOff x="6648375" y="114063"/>
            <a:chExt cx="2390975" cy="407175"/>
          </a:xfrm>
        </p:grpSpPr>
        <p:pic>
          <p:nvPicPr>
            <p:cNvPr id="66" name="Google Shape;66;g37255cb923e_0_2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648375" y="220152"/>
              <a:ext cx="622846" cy="195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7" name="Google Shape;67;g37255cb923e_0_2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242784" y="114063"/>
              <a:ext cx="1123241" cy="407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8" name="Google Shape;68;g37255cb923e_0_2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324975" y="163400"/>
              <a:ext cx="714375" cy="3085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9" name="Google Shape;69;g37255cb923e_0_24"/>
          <p:cNvSpPr txBox="1"/>
          <p:nvPr>
            <p:ph idx="1" type="body"/>
          </p:nvPr>
        </p:nvSpPr>
        <p:spPr>
          <a:xfrm>
            <a:off x="2881050" y="4653400"/>
            <a:ext cx="3381900" cy="30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b="1" lang="pt-BR" sz="1200">
                <a:solidFill>
                  <a:srgbClr val="0A0024"/>
                </a:solidFill>
                <a:latin typeface="Poppins"/>
                <a:ea typeface="Poppins"/>
                <a:cs typeface="Poppins"/>
                <a:sym typeface="Poppins"/>
              </a:rPr>
              <a:t>Bióloga </a:t>
            </a:r>
            <a:r>
              <a:rPr b="1" lang="pt-BR" sz="1200">
                <a:solidFill>
                  <a:srgbClr val="0A0024"/>
                </a:solidFill>
                <a:latin typeface="Poppins"/>
                <a:ea typeface="Poppins"/>
                <a:cs typeface="Poppins"/>
                <a:sym typeface="Poppins"/>
              </a:rPr>
              <a:t>(2022)</a:t>
            </a:r>
            <a:endParaRPr b="1" sz="1200">
              <a:solidFill>
                <a:srgbClr val="0A0024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0" lvl="0" marL="0" rtl="0" algn="ctr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450"/>
              <a:buNone/>
            </a:pPr>
            <a:r>
              <a:t/>
            </a:r>
            <a:endParaRPr sz="300">
              <a:solidFill>
                <a:srgbClr val="0A0024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pic>
        <p:nvPicPr>
          <p:cNvPr id="70" name="Google Shape;70;g37255cb923e_0_24"/>
          <p:cNvPicPr preferRelativeResize="0"/>
          <p:nvPr/>
        </p:nvPicPr>
        <p:blipFill rotWithShape="1">
          <a:blip r:embed="rId7">
            <a:alphaModFix/>
          </a:blip>
          <a:srcRect b="26989" l="0" r="0" t="27109"/>
          <a:stretch/>
        </p:blipFill>
        <p:spPr>
          <a:xfrm>
            <a:off x="2724950" y="736213"/>
            <a:ext cx="3694100" cy="3671073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71" name="Google Shape;71;g37255cb923e_0_24"/>
          <p:cNvSpPr txBox="1"/>
          <p:nvPr>
            <p:ph type="title"/>
          </p:nvPr>
        </p:nvSpPr>
        <p:spPr>
          <a:xfrm>
            <a:off x="201600" y="94050"/>
            <a:ext cx="4115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pt-BR">
                <a:solidFill>
                  <a:srgbClr val="8A5AE5"/>
                </a:solidFill>
                <a:latin typeface="Sora ExtraBold"/>
                <a:ea typeface="Sora ExtraBold"/>
                <a:cs typeface="Sora ExtraBold"/>
                <a:sym typeface="Sora ExtraBold"/>
              </a:rPr>
              <a:t>Quem sou eu?</a:t>
            </a:r>
            <a:endParaRPr>
              <a:solidFill>
                <a:srgbClr val="8A5AE5"/>
              </a:solidFill>
              <a:latin typeface="Sora ExtraBold"/>
              <a:ea typeface="Sora ExtraBold"/>
              <a:cs typeface="Sora ExtraBold"/>
              <a:sym typeface="Sora ExtraBol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g372358cb2b7_0_68"/>
          <p:cNvPicPr preferRelativeResize="0"/>
          <p:nvPr/>
        </p:nvPicPr>
        <p:blipFill rotWithShape="1">
          <a:blip r:embed="rId3">
            <a:alphaModFix amt="55000"/>
          </a:blip>
          <a:srcRect b="12656" l="0" r="0" t="2969"/>
          <a:stretch/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g372358cb2b7_0_68"/>
          <p:cNvSpPr/>
          <p:nvPr/>
        </p:nvSpPr>
        <p:spPr>
          <a:xfrm>
            <a:off x="-25" y="1642050"/>
            <a:ext cx="9144000" cy="1859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8A5AE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8" name="Google Shape;78;g372358cb2b7_0_68"/>
          <p:cNvGrpSpPr/>
          <p:nvPr/>
        </p:nvGrpSpPr>
        <p:grpSpPr>
          <a:xfrm>
            <a:off x="3165637" y="104403"/>
            <a:ext cx="2812743" cy="479001"/>
            <a:chOff x="6648375" y="114063"/>
            <a:chExt cx="2390975" cy="407175"/>
          </a:xfrm>
        </p:grpSpPr>
        <p:pic>
          <p:nvPicPr>
            <p:cNvPr id="79" name="Google Shape;79;g372358cb2b7_0_6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648375" y="220152"/>
              <a:ext cx="622846" cy="195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0" name="Google Shape;80;g372358cb2b7_0_6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242784" y="114063"/>
              <a:ext cx="1123241" cy="407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" name="Google Shape;81;g372358cb2b7_0_6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324975" y="163400"/>
              <a:ext cx="714375" cy="3085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2" name="Google Shape;82;g372358cb2b7_0_68"/>
          <p:cNvSpPr txBox="1"/>
          <p:nvPr>
            <p:ph type="title"/>
          </p:nvPr>
        </p:nvSpPr>
        <p:spPr>
          <a:xfrm>
            <a:off x="1916100" y="2731963"/>
            <a:ext cx="5311800" cy="5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pt-BR" sz="1500">
                <a:solidFill>
                  <a:srgbClr val="434343"/>
                </a:solidFill>
                <a:latin typeface="Sora"/>
                <a:ea typeface="Sora"/>
                <a:cs typeface="Sora"/>
                <a:sym typeface="Sora"/>
              </a:rPr>
              <a:t>O que os dados d</a:t>
            </a:r>
            <a:r>
              <a:rPr lang="pt-BR" sz="1500">
                <a:solidFill>
                  <a:srgbClr val="434343"/>
                </a:solidFill>
                <a:latin typeface="Sora"/>
                <a:ea typeface="Sora"/>
                <a:cs typeface="Sora"/>
                <a:sym typeface="Sora"/>
              </a:rPr>
              <a:t>o</a:t>
            </a:r>
            <a:r>
              <a:rPr lang="pt-BR" sz="1500">
                <a:solidFill>
                  <a:srgbClr val="434343"/>
                </a:solidFill>
                <a:latin typeface="Sora"/>
                <a:ea typeface="Sora"/>
                <a:cs typeface="Sora"/>
                <a:sym typeface="Sora"/>
              </a:rPr>
              <a:t> maior programa de monitoramento costeiro do mundo nos revela?</a:t>
            </a:r>
            <a:endParaRPr sz="1500">
              <a:solidFill>
                <a:srgbClr val="434343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83" name="Google Shape;83;g372358cb2b7_0_68"/>
          <p:cNvSpPr txBox="1"/>
          <p:nvPr>
            <p:ph type="title"/>
          </p:nvPr>
        </p:nvSpPr>
        <p:spPr>
          <a:xfrm>
            <a:off x="1283688" y="1854713"/>
            <a:ext cx="6576600" cy="10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pt-BR" sz="2700">
                <a:solidFill>
                  <a:srgbClr val="8A5AE5"/>
                </a:solidFill>
                <a:latin typeface="Sora ExtraBold"/>
                <a:ea typeface="Sora ExtraBold"/>
                <a:cs typeface="Sora ExtraBold"/>
                <a:sym typeface="Sora ExtraBold"/>
              </a:rPr>
              <a:t>Análise de dados do Programa de Monitoramento de Praias</a:t>
            </a:r>
            <a:endParaRPr b="1" sz="2700">
              <a:solidFill>
                <a:srgbClr val="8A5AE5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84" name="Google Shape;84;g372358cb2b7_0_68"/>
          <p:cNvSpPr txBox="1"/>
          <p:nvPr>
            <p:ph type="title"/>
          </p:nvPr>
        </p:nvSpPr>
        <p:spPr>
          <a:xfrm>
            <a:off x="3170075" y="4842300"/>
            <a:ext cx="59739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pt-BR" sz="700">
                <a:solidFill>
                  <a:schemeClr val="lt1"/>
                </a:solidFill>
                <a:latin typeface="Sora ExtraBold"/>
                <a:ea typeface="Sora ExtraBold"/>
                <a:cs typeface="Sora ExtraBold"/>
                <a:sym typeface="Sora ExtraBold"/>
              </a:rPr>
              <a:t>FONTE : IBAMA -  O maior projeto de monitoramento de praias do mundo. (gov.br/ibama)</a:t>
            </a:r>
            <a:endParaRPr sz="700">
              <a:solidFill>
                <a:schemeClr val="lt1"/>
              </a:solidFill>
              <a:latin typeface="Sora ExtraBold"/>
              <a:ea typeface="Sora ExtraBold"/>
              <a:cs typeface="Sora ExtraBold"/>
              <a:sym typeface="Sora ExtraBo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oogle Shape;89;g37255cb923e_0_43"/>
          <p:cNvGrpSpPr/>
          <p:nvPr/>
        </p:nvGrpSpPr>
        <p:grpSpPr>
          <a:xfrm>
            <a:off x="6756298" y="94038"/>
            <a:ext cx="2234844" cy="380586"/>
            <a:chOff x="6648375" y="114063"/>
            <a:chExt cx="2390975" cy="407175"/>
          </a:xfrm>
        </p:grpSpPr>
        <p:pic>
          <p:nvPicPr>
            <p:cNvPr id="90" name="Google Shape;90;g37255cb923e_0_4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648375" y="220152"/>
              <a:ext cx="622846" cy="195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1" name="Google Shape;91;g37255cb923e_0_4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242784" y="114063"/>
              <a:ext cx="1123241" cy="407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2" name="Google Shape;92;g37255cb923e_0_43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324975" y="163400"/>
              <a:ext cx="714375" cy="3085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3" name="Google Shape;93;g37255cb923e_0_43"/>
          <p:cNvSpPr txBox="1"/>
          <p:nvPr>
            <p:ph type="title"/>
          </p:nvPr>
        </p:nvSpPr>
        <p:spPr>
          <a:xfrm>
            <a:off x="201600" y="94050"/>
            <a:ext cx="4115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pt-BR">
                <a:solidFill>
                  <a:srgbClr val="8A5AE5"/>
                </a:solidFill>
                <a:latin typeface="Sora ExtraBold"/>
                <a:ea typeface="Sora ExtraBold"/>
                <a:cs typeface="Sora ExtraBold"/>
                <a:sym typeface="Sora ExtraBold"/>
              </a:rPr>
              <a:t>Contextualização</a:t>
            </a:r>
            <a:endParaRPr>
              <a:solidFill>
                <a:srgbClr val="8A5AE5"/>
              </a:solidFill>
              <a:latin typeface="Sora ExtraBold"/>
              <a:ea typeface="Sora ExtraBold"/>
              <a:cs typeface="Sora ExtraBold"/>
              <a:sym typeface="Sora ExtraBold"/>
            </a:endParaRPr>
          </a:p>
        </p:txBody>
      </p:sp>
      <p:pic>
        <p:nvPicPr>
          <p:cNvPr id="94" name="Google Shape;94;g37255cb923e_0_43"/>
          <p:cNvPicPr preferRelativeResize="0"/>
          <p:nvPr/>
        </p:nvPicPr>
        <p:blipFill rotWithShape="1">
          <a:blip r:embed="rId7">
            <a:alphaModFix/>
          </a:blip>
          <a:srcRect b="0" l="10278" r="36550" t="0"/>
          <a:stretch/>
        </p:blipFill>
        <p:spPr>
          <a:xfrm>
            <a:off x="307725" y="779825"/>
            <a:ext cx="3372974" cy="39462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95" name="Google Shape;95;g37255cb923e_0_43"/>
          <p:cNvSpPr txBox="1"/>
          <p:nvPr>
            <p:ph type="title"/>
          </p:nvPr>
        </p:nvSpPr>
        <p:spPr>
          <a:xfrm>
            <a:off x="1604400" y="4518050"/>
            <a:ext cx="20763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pt-BR" sz="500">
                <a:solidFill>
                  <a:schemeClr val="lt1"/>
                </a:solidFill>
                <a:latin typeface="Sora ExtraBold"/>
                <a:ea typeface="Sora ExtraBold"/>
                <a:cs typeface="Sora ExtraBold"/>
                <a:sym typeface="Sora ExtraBold"/>
              </a:rPr>
              <a:t>FONTE: Nossa Rádio FM (nossaradio.fm)</a:t>
            </a:r>
            <a:endParaRPr sz="500">
              <a:solidFill>
                <a:schemeClr val="lt1"/>
              </a:solidFill>
              <a:latin typeface="Sora ExtraBold"/>
              <a:ea typeface="Sora ExtraBold"/>
              <a:cs typeface="Sora ExtraBold"/>
              <a:sym typeface="Sora ExtraBold"/>
            </a:endParaRPr>
          </a:p>
        </p:txBody>
      </p:sp>
      <p:sp>
        <p:nvSpPr>
          <p:cNvPr id="96" name="Google Shape;96;g37255cb923e_0_43"/>
          <p:cNvSpPr txBox="1"/>
          <p:nvPr>
            <p:ph idx="1" type="body"/>
          </p:nvPr>
        </p:nvSpPr>
        <p:spPr>
          <a:xfrm>
            <a:off x="3680700" y="779825"/>
            <a:ext cx="5310600" cy="150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A0024"/>
              </a:buClr>
              <a:buSzPts val="1300"/>
              <a:buFont typeface="Poppins"/>
              <a:buChar char="●"/>
            </a:pPr>
            <a:r>
              <a:rPr b="1" lang="pt-BR" sz="1300">
                <a:solidFill>
                  <a:srgbClr val="0A0024"/>
                </a:solidFill>
                <a:latin typeface="Poppins"/>
                <a:ea typeface="Poppins"/>
                <a:cs typeface="Poppins"/>
                <a:sym typeface="Poppins"/>
              </a:rPr>
              <a:t>O que é o Projeto de Monitoramento de Praias (PMP)?</a:t>
            </a:r>
            <a:endParaRPr b="1" sz="1300">
              <a:solidFill>
                <a:srgbClr val="0A0024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1200">
                <a:solidFill>
                  <a:srgbClr val="0A0024"/>
                </a:solidFill>
                <a:latin typeface="Poppins"/>
                <a:ea typeface="Poppins"/>
                <a:cs typeface="Poppins"/>
                <a:sym typeface="Poppins"/>
              </a:rPr>
              <a:t>Projeto nacional concebido e executado para atender à demanda dos processos de licenciamento ambiental da Petrobras, conduzido pelo IBAMA</a:t>
            </a:r>
            <a:endParaRPr sz="1200">
              <a:solidFill>
                <a:srgbClr val="0A0024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" name="Google Shape;101;g37255cb923e_0_57"/>
          <p:cNvGrpSpPr/>
          <p:nvPr/>
        </p:nvGrpSpPr>
        <p:grpSpPr>
          <a:xfrm>
            <a:off x="6756298" y="94038"/>
            <a:ext cx="2234844" cy="380586"/>
            <a:chOff x="6648375" y="114063"/>
            <a:chExt cx="2390975" cy="407175"/>
          </a:xfrm>
        </p:grpSpPr>
        <p:pic>
          <p:nvPicPr>
            <p:cNvPr id="102" name="Google Shape;102;g37255cb923e_0_5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648375" y="220152"/>
              <a:ext cx="622846" cy="195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3" name="Google Shape;103;g37255cb923e_0_5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242784" y="114063"/>
              <a:ext cx="1123241" cy="407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4" name="Google Shape;104;g37255cb923e_0_5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324975" y="163400"/>
              <a:ext cx="714375" cy="3085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5" name="Google Shape;105;g37255cb923e_0_57"/>
          <p:cNvSpPr txBox="1"/>
          <p:nvPr>
            <p:ph type="title"/>
          </p:nvPr>
        </p:nvSpPr>
        <p:spPr>
          <a:xfrm>
            <a:off x="201600" y="94050"/>
            <a:ext cx="4115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pt-BR">
                <a:solidFill>
                  <a:srgbClr val="8A5AE5"/>
                </a:solidFill>
                <a:latin typeface="Sora ExtraBold"/>
                <a:ea typeface="Sora ExtraBold"/>
                <a:cs typeface="Sora ExtraBold"/>
                <a:sym typeface="Sora ExtraBold"/>
              </a:rPr>
              <a:t>Contextualização</a:t>
            </a:r>
            <a:endParaRPr>
              <a:solidFill>
                <a:srgbClr val="8A5AE5"/>
              </a:solidFill>
              <a:latin typeface="Sora ExtraBold"/>
              <a:ea typeface="Sora ExtraBold"/>
              <a:cs typeface="Sora ExtraBold"/>
              <a:sym typeface="Sora ExtraBold"/>
            </a:endParaRPr>
          </a:p>
        </p:txBody>
      </p:sp>
      <p:pic>
        <p:nvPicPr>
          <p:cNvPr id="106" name="Google Shape;106;g37255cb923e_0_57"/>
          <p:cNvPicPr preferRelativeResize="0"/>
          <p:nvPr/>
        </p:nvPicPr>
        <p:blipFill rotWithShape="1">
          <a:blip r:embed="rId7">
            <a:alphaModFix/>
          </a:blip>
          <a:srcRect b="0" l="10278" r="36550" t="0"/>
          <a:stretch/>
        </p:blipFill>
        <p:spPr>
          <a:xfrm>
            <a:off x="307725" y="779825"/>
            <a:ext cx="3372974" cy="39462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7" name="Google Shape;107;g37255cb923e_0_57"/>
          <p:cNvSpPr txBox="1"/>
          <p:nvPr>
            <p:ph type="title"/>
          </p:nvPr>
        </p:nvSpPr>
        <p:spPr>
          <a:xfrm>
            <a:off x="1604400" y="4518050"/>
            <a:ext cx="20763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pt-BR" sz="500">
                <a:solidFill>
                  <a:schemeClr val="lt1"/>
                </a:solidFill>
                <a:latin typeface="Sora ExtraBold"/>
                <a:ea typeface="Sora ExtraBold"/>
                <a:cs typeface="Sora ExtraBold"/>
                <a:sym typeface="Sora ExtraBold"/>
              </a:rPr>
              <a:t>FONTE: Nossa Rádio FM (nossaradio.fm)</a:t>
            </a:r>
            <a:endParaRPr sz="500">
              <a:solidFill>
                <a:schemeClr val="lt1"/>
              </a:solidFill>
              <a:latin typeface="Sora ExtraBold"/>
              <a:ea typeface="Sora ExtraBold"/>
              <a:cs typeface="Sora ExtraBold"/>
              <a:sym typeface="Sora ExtraBold"/>
            </a:endParaRPr>
          </a:p>
        </p:txBody>
      </p:sp>
      <p:sp>
        <p:nvSpPr>
          <p:cNvPr id="108" name="Google Shape;108;g37255cb923e_0_57"/>
          <p:cNvSpPr txBox="1"/>
          <p:nvPr>
            <p:ph idx="1" type="body"/>
          </p:nvPr>
        </p:nvSpPr>
        <p:spPr>
          <a:xfrm>
            <a:off x="3680700" y="779825"/>
            <a:ext cx="5310600" cy="43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A0024"/>
              </a:buClr>
              <a:buSzPts val="1300"/>
              <a:buFont typeface="Poppins"/>
              <a:buChar char="●"/>
            </a:pPr>
            <a:r>
              <a:rPr b="1" lang="pt-BR" sz="1300">
                <a:solidFill>
                  <a:srgbClr val="0A0024"/>
                </a:solidFill>
                <a:latin typeface="Poppins"/>
                <a:ea typeface="Poppins"/>
                <a:cs typeface="Poppins"/>
                <a:sym typeface="Poppins"/>
              </a:rPr>
              <a:t>Onde ele atua?</a:t>
            </a:r>
            <a:endParaRPr b="1" sz="1300">
              <a:solidFill>
                <a:srgbClr val="0A0024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rgbClr val="0A0024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rgbClr val="0A0024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rgbClr val="0A0024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rgbClr val="0A0024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rgbClr val="0A0024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rgbClr val="0A0024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09" name="Google Shape;109;g37255cb923e_0_57"/>
          <p:cNvPicPr preferRelativeResize="0"/>
          <p:nvPr/>
        </p:nvPicPr>
        <p:blipFill rotWithShape="1">
          <a:blip r:embed="rId8">
            <a:alphaModFix/>
          </a:blip>
          <a:srcRect b="0" l="398" r="0" t="0"/>
          <a:stretch/>
        </p:blipFill>
        <p:spPr>
          <a:xfrm>
            <a:off x="4246150" y="1227485"/>
            <a:ext cx="3201350" cy="34985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" name="Google Shape;114;g37255cb923e_0_69"/>
          <p:cNvGrpSpPr/>
          <p:nvPr/>
        </p:nvGrpSpPr>
        <p:grpSpPr>
          <a:xfrm>
            <a:off x="6756298" y="94038"/>
            <a:ext cx="2234844" cy="380586"/>
            <a:chOff x="6648375" y="114063"/>
            <a:chExt cx="2390975" cy="407175"/>
          </a:xfrm>
        </p:grpSpPr>
        <p:pic>
          <p:nvPicPr>
            <p:cNvPr id="115" name="Google Shape;115;g37255cb923e_0_6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648375" y="220152"/>
              <a:ext cx="622846" cy="195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6" name="Google Shape;116;g37255cb923e_0_6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242784" y="114063"/>
              <a:ext cx="1123241" cy="407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7" name="Google Shape;117;g37255cb923e_0_69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324975" y="163400"/>
              <a:ext cx="714375" cy="3085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8" name="Google Shape;118;g37255cb923e_0_69"/>
          <p:cNvSpPr txBox="1"/>
          <p:nvPr>
            <p:ph type="title"/>
          </p:nvPr>
        </p:nvSpPr>
        <p:spPr>
          <a:xfrm>
            <a:off x="201600" y="94050"/>
            <a:ext cx="4115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pt-BR">
                <a:solidFill>
                  <a:srgbClr val="8A5AE5"/>
                </a:solidFill>
                <a:latin typeface="Sora ExtraBold"/>
                <a:ea typeface="Sora ExtraBold"/>
                <a:cs typeface="Sora ExtraBold"/>
                <a:sym typeface="Sora ExtraBold"/>
              </a:rPr>
              <a:t>Contextualização</a:t>
            </a:r>
            <a:endParaRPr>
              <a:solidFill>
                <a:srgbClr val="8A5AE5"/>
              </a:solidFill>
              <a:latin typeface="Sora ExtraBold"/>
              <a:ea typeface="Sora ExtraBold"/>
              <a:cs typeface="Sora ExtraBold"/>
              <a:sym typeface="Sora ExtraBold"/>
            </a:endParaRPr>
          </a:p>
        </p:txBody>
      </p:sp>
      <p:pic>
        <p:nvPicPr>
          <p:cNvPr id="119" name="Google Shape;119;g37255cb923e_0_69"/>
          <p:cNvPicPr preferRelativeResize="0"/>
          <p:nvPr/>
        </p:nvPicPr>
        <p:blipFill rotWithShape="1">
          <a:blip r:embed="rId7">
            <a:alphaModFix/>
          </a:blip>
          <a:srcRect b="0" l="10278" r="36550" t="0"/>
          <a:stretch/>
        </p:blipFill>
        <p:spPr>
          <a:xfrm>
            <a:off x="307725" y="779825"/>
            <a:ext cx="3372974" cy="39462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20" name="Google Shape;120;g37255cb923e_0_69"/>
          <p:cNvSpPr txBox="1"/>
          <p:nvPr>
            <p:ph type="title"/>
          </p:nvPr>
        </p:nvSpPr>
        <p:spPr>
          <a:xfrm>
            <a:off x="1604400" y="4518050"/>
            <a:ext cx="20763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pt-BR" sz="500">
                <a:solidFill>
                  <a:schemeClr val="lt1"/>
                </a:solidFill>
                <a:latin typeface="Sora ExtraBold"/>
                <a:ea typeface="Sora ExtraBold"/>
                <a:cs typeface="Sora ExtraBold"/>
                <a:sym typeface="Sora ExtraBold"/>
              </a:rPr>
              <a:t>FONTE: Nossa Rádio FM (nossaradio.fm)</a:t>
            </a:r>
            <a:endParaRPr sz="500">
              <a:solidFill>
                <a:schemeClr val="lt1"/>
              </a:solidFill>
              <a:latin typeface="Sora ExtraBold"/>
              <a:ea typeface="Sora ExtraBold"/>
              <a:cs typeface="Sora ExtraBold"/>
              <a:sym typeface="Sora ExtraBold"/>
            </a:endParaRPr>
          </a:p>
        </p:txBody>
      </p:sp>
      <p:sp>
        <p:nvSpPr>
          <p:cNvPr id="121" name="Google Shape;121;g37255cb923e_0_69"/>
          <p:cNvSpPr txBox="1"/>
          <p:nvPr>
            <p:ph idx="1" type="body"/>
          </p:nvPr>
        </p:nvSpPr>
        <p:spPr>
          <a:xfrm>
            <a:off x="3680700" y="779825"/>
            <a:ext cx="5310600" cy="150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A0024"/>
              </a:buClr>
              <a:buSzPts val="1300"/>
              <a:buFont typeface="Poppins"/>
              <a:buChar char="●"/>
            </a:pPr>
            <a:r>
              <a:rPr b="1" lang="pt-BR" sz="1300">
                <a:solidFill>
                  <a:srgbClr val="0A0024"/>
                </a:solidFill>
                <a:latin typeface="Poppins"/>
                <a:ea typeface="Poppins"/>
                <a:cs typeface="Poppins"/>
                <a:sym typeface="Poppins"/>
              </a:rPr>
              <a:t>Quais objetivos do PMP?</a:t>
            </a:r>
            <a:endParaRPr b="1" sz="1300">
              <a:solidFill>
                <a:srgbClr val="0A0024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A0024"/>
              </a:buClr>
              <a:buSzPts val="1200"/>
              <a:buFont typeface="Poppins"/>
              <a:buChar char="○"/>
            </a:pPr>
            <a:r>
              <a:rPr lang="pt-BR" sz="1200">
                <a:solidFill>
                  <a:srgbClr val="0A0024"/>
                </a:solidFill>
                <a:latin typeface="Poppins"/>
                <a:ea typeface="Poppins"/>
                <a:cs typeface="Poppins"/>
                <a:sym typeface="Poppins"/>
              </a:rPr>
              <a:t>Monitorar a fauna marinha e costeira</a:t>
            </a:r>
            <a:endParaRPr sz="1200">
              <a:solidFill>
                <a:srgbClr val="0A0024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A0024"/>
              </a:buClr>
              <a:buSzPts val="1200"/>
              <a:buFont typeface="Poppins"/>
              <a:buChar char="○"/>
            </a:pPr>
            <a:r>
              <a:rPr lang="pt-BR" sz="1200">
                <a:solidFill>
                  <a:srgbClr val="0A0024"/>
                </a:solidFill>
                <a:latin typeface="Poppins"/>
                <a:ea typeface="Poppins"/>
                <a:cs typeface="Poppins"/>
                <a:sym typeface="Poppins"/>
              </a:rPr>
              <a:t>Avaliar possíveis impactos</a:t>
            </a:r>
            <a:endParaRPr sz="1200">
              <a:solidFill>
                <a:srgbClr val="0A0024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A0024"/>
              </a:buClr>
              <a:buSzPts val="1200"/>
              <a:buFont typeface="Poppins"/>
              <a:buChar char="○"/>
            </a:pPr>
            <a:r>
              <a:rPr lang="pt-BR" sz="1200">
                <a:solidFill>
                  <a:srgbClr val="0A0024"/>
                </a:solidFill>
                <a:latin typeface="Poppins"/>
                <a:ea typeface="Poppins"/>
                <a:cs typeface="Poppins"/>
                <a:sym typeface="Poppins"/>
              </a:rPr>
              <a:t>Resgatar e reabilitar animais</a:t>
            </a:r>
            <a:endParaRPr sz="1200">
              <a:solidFill>
                <a:srgbClr val="0A0024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A0024"/>
              </a:buClr>
              <a:buSzPts val="1200"/>
              <a:buFont typeface="Poppins"/>
              <a:buChar char="○"/>
            </a:pPr>
            <a:r>
              <a:rPr lang="pt-BR" sz="1200">
                <a:solidFill>
                  <a:srgbClr val="0A0024"/>
                </a:solidFill>
                <a:latin typeface="Poppins"/>
                <a:ea typeface="Poppins"/>
                <a:cs typeface="Poppins"/>
                <a:sym typeface="Poppins"/>
              </a:rPr>
              <a:t>Gerar dados para estudos e pesquisas</a:t>
            </a:r>
            <a:endParaRPr sz="1200">
              <a:solidFill>
                <a:srgbClr val="0A0024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rgbClr val="0A0024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" name="Google Shape;126;g372358cb2b7_0_98"/>
          <p:cNvGrpSpPr/>
          <p:nvPr/>
        </p:nvGrpSpPr>
        <p:grpSpPr>
          <a:xfrm>
            <a:off x="6756298" y="94038"/>
            <a:ext cx="2234844" cy="380586"/>
            <a:chOff x="6648375" y="114063"/>
            <a:chExt cx="2390975" cy="407175"/>
          </a:xfrm>
        </p:grpSpPr>
        <p:pic>
          <p:nvPicPr>
            <p:cNvPr id="127" name="Google Shape;127;g372358cb2b7_0_9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648375" y="220152"/>
              <a:ext cx="622846" cy="195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8" name="Google Shape;128;g372358cb2b7_0_9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242784" y="114063"/>
              <a:ext cx="1123241" cy="407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9" name="Google Shape;129;g372358cb2b7_0_9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324975" y="163400"/>
              <a:ext cx="714375" cy="3085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0" name="Google Shape;130;g372358cb2b7_0_98"/>
          <p:cNvSpPr txBox="1"/>
          <p:nvPr>
            <p:ph idx="1" type="body"/>
          </p:nvPr>
        </p:nvSpPr>
        <p:spPr>
          <a:xfrm>
            <a:off x="522750" y="925475"/>
            <a:ext cx="8098500" cy="37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rgbClr val="0A0024"/>
                </a:solidFill>
                <a:latin typeface="Poppins"/>
                <a:ea typeface="Poppins"/>
                <a:cs typeface="Poppins"/>
                <a:sym typeface="Poppins"/>
              </a:rPr>
              <a:t>Esta análise visa </a:t>
            </a:r>
            <a:r>
              <a:rPr lang="pt-BR" sz="1300">
                <a:solidFill>
                  <a:srgbClr val="0A0024"/>
                </a:solidFill>
                <a:highlight>
                  <a:srgbClr val="C4B6E0"/>
                </a:highlight>
                <a:latin typeface="Poppins"/>
                <a:ea typeface="Poppins"/>
                <a:cs typeface="Poppins"/>
                <a:sym typeface="Poppins"/>
              </a:rPr>
              <a:t>gerar insights para apoiar a tomada de decisões estratégicas</a:t>
            </a:r>
            <a:r>
              <a:rPr lang="pt-BR" sz="1300">
                <a:solidFill>
                  <a:srgbClr val="0A0024"/>
                </a:solidFill>
                <a:latin typeface="Poppins"/>
                <a:ea typeface="Poppins"/>
                <a:cs typeface="Poppins"/>
                <a:sym typeface="Poppins"/>
              </a:rPr>
              <a:t> por parte dos órgãos envolvidos, a partir da </a:t>
            </a:r>
            <a:r>
              <a:rPr lang="pt-BR" sz="1300">
                <a:solidFill>
                  <a:srgbClr val="0A0024"/>
                </a:solidFill>
                <a:highlight>
                  <a:srgbClr val="C4B6E0"/>
                </a:highlight>
                <a:latin typeface="Poppins"/>
                <a:ea typeface="Poppins"/>
                <a:cs typeface="Poppins"/>
                <a:sym typeface="Poppins"/>
              </a:rPr>
              <a:t>interpretação dos dados históricos</a:t>
            </a:r>
            <a:r>
              <a:rPr lang="pt-BR" sz="1300">
                <a:solidFill>
                  <a:srgbClr val="0A0024"/>
                </a:solidFill>
                <a:latin typeface="Poppins"/>
                <a:ea typeface="Poppins"/>
                <a:cs typeface="Poppins"/>
                <a:sym typeface="Poppins"/>
              </a:rPr>
              <a:t> do Projeto de Monitoramento de Praias. Os objetivos incluem:</a:t>
            </a:r>
            <a:endParaRPr sz="1300">
              <a:solidFill>
                <a:srgbClr val="0A0024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0A0024"/>
              </a:buClr>
              <a:buSzPts val="1300"/>
              <a:buFont typeface="Poppins"/>
              <a:buChar char="●"/>
            </a:pPr>
            <a:r>
              <a:rPr b="1" lang="pt-BR" sz="1300">
                <a:solidFill>
                  <a:srgbClr val="0A0024"/>
                </a:solidFill>
                <a:latin typeface="Poppins"/>
                <a:ea typeface="Poppins"/>
                <a:cs typeface="Poppins"/>
                <a:sym typeface="Poppins"/>
              </a:rPr>
              <a:t>Avaliar a efetividade das ações realizadas pelo PMP</a:t>
            </a:r>
            <a:r>
              <a:rPr lang="pt-BR" sz="1300">
                <a:solidFill>
                  <a:srgbClr val="0A0024"/>
                </a:solidFill>
                <a:latin typeface="Poppins"/>
                <a:ea typeface="Poppins"/>
                <a:cs typeface="Poppins"/>
                <a:sym typeface="Poppins"/>
              </a:rPr>
              <a:t>, por meio de indicadores-chave de desempenho</a:t>
            </a:r>
            <a:endParaRPr sz="1300">
              <a:solidFill>
                <a:srgbClr val="0A0024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A0024"/>
              </a:buClr>
              <a:buSzPts val="1300"/>
              <a:buFont typeface="Poppins"/>
              <a:buChar char="●"/>
            </a:pPr>
            <a:r>
              <a:rPr b="1" lang="pt-BR" sz="1300">
                <a:solidFill>
                  <a:srgbClr val="0A0024"/>
                </a:solidFill>
                <a:latin typeface="Poppins"/>
                <a:ea typeface="Poppins"/>
                <a:cs typeface="Poppins"/>
                <a:sym typeface="Poppins"/>
              </a:rPr>
              <a:t>Identificar padrões geográficos e temporais</a:t>
            </a:r>
            <a:r>
              <a:rPr lang="pt-BR" sz="1300">
                <a:solidFill>
                  <a:srgbClr val="0A0024"/>
                </a:solidFill>
                <a:latin typeface="Poppins"/>
                <a:ea typeface="Poppins"/>
                <a:cs typeface="Poppins"/>
                <a:sym typeface="Poppins"/>
              </a:rPr>
              <a:t>, contribuindo para um planejamento mais eficiente e preventivo</a:t>
            </a:r>
            <a:endParaRPr sz="1300">
              <a:solidFill>
                <a:srgbClr val="0A0024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A0024"/>
              </a:buClr>
              <a:buSzPts val="1300"/>
              <a:buFont typeface="Poppins"/>
              <a:buChar char="●"/>
            </a:pPr>
            <a:r>
              <a:rPr b="1" lang="pt-BR" sz="1300">
                <a:solidFill>
                  <a:srgbClr val="0A0024"/>
                </a:solidFill>
                <a:latin typeface="Poppins"/>
                <a:ea typeface="Poppins"/>
                <a:cs typeface="Poppins"/>
                <a:sym typeface="Poppins"/>
              </a:rPr>
              <a:t>Analisar a frequência e distribuição de diferentes grupos da fauna-alvo</a:t>
            </a:r>
            <a:r>
              <a:rPr lang="pt-BR" sz="1300">
                <a:solidFill>
                  <a:srgbClr val="0A0024"/>
                </a:solidFill>
                <a:latin typeface="Poppins"/>
                <a:ea typeface="Poppins"/>
                <a:cs typeface="Poppins"/>
                <a:sym typeface="Poppins"/>
              </a:rPr>
              <a:t>, destacando espécies mais vulneráveis ou recorrentes nos registros</a:t>
            </a:r>
            <a:endParaRPr sz="1300">
              <a:solidFill>
                <a:srgbClr val="0A0024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A0024"/>
              </a:buClr>
              <a:buSzPts val="1300"/>
              <a:buFont typeface="Poppins"/>
              <a:buChar char="●"/>
            </a:pPr>
            <a:r>
              <a:rPr b="1" lang="pt-BR" sz="1300">
                <a:solidFill>
                  <a:srgbClr val="0A0024"/>
                </a:solidFill>
                <a:latin typeface="Poppins"/>
                <a:ea typeface="Poppins"/>
                <a:cs typeface="Poppins"/>
                <a:sym typeface="Poppins"/>
              </a:rPr>
              <a:t>Investigar indícios de impactos ambientais</a:t>
            </a:r>
            <a:r>
              <a:rPr lang="pt-BR" sz="1300">
                <a:solidFill>
                  <a:srgbClr val="0A0024"/>
                </a:solidFill>
                <a:latin typeface="Poppins"/>
                <a:ea typeface="Poppins"/>
                <a:cs typeface="Poppins"/>
                <a:sym typeface="Poppins"/>
              </a:rPr>
              <a:t>, com foco especial na presença de óleo e em interações antrópicas prejudiciais</a:t>
            </a:r>
            <a:endParaRPr sz="1300">
              <a:solidFill>
                <a:srgbClr val="0A0024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31" name="Google Shape;131;g372358cb2b7_0_98"/>
          <p:cNvSpPr txBox="1"/>
          <p:nvPr>
            <p:ph type="title"/>
          </p:nvPr>
        </p:nvSpPr>
        <p:spPr>
          <a:xfrm>
            <a:off x="201600" y="94050"/>
            <a:ext cx="4115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pt-BR">
                <a:solidFill>
                  <a:srgbClr val="8A5AE5"/>
                </a:solidFill>
                <a:latin typeface="Sora ExtraBold"/>
                <a:ea typeface="Sora ExtraBold"/>
                <a:cs typeface="Sora ExtraBold"/>
                <a:sym typeface="Sora ExtraBold"/>
              </a:rPr>
              <a:t>Objetivos da Análise</a:t>
            </a:r>
            <a:endParaRPr>
              <a:solidFill>
                <a:srgbClr val="8A5AE5"/>
              </a:solidFill>
              <a:latin typeface="Sora ExtraBold"/>
              <a:ea typeface="Sora ExtraBold"/>
              <a:cs typeface="Sora ExtraBold"/>
              <a:sym typeface="Sora ExtraBol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g37255cb923e_0_90"/>
          <p:cNvGrpSpPr/>
          <p:nvPr/>
        </p:nvGrpSpPr>
        <p:grpSpPr>
          <a:xfrm>
            <a:off x="6756298" y="94038"/>
            <a:ext cx="2234844" cy="380586"/>
            <a:chOff x="6648375" y="114063"/>
            <a:chExt cx="2390975" cy="407175"/>
          </a:xfrm>
        </p:grpSpPr>
        <p:pic>
          <p:nvPicPr>
            <p:cNvPr id="137" name="Google Shape;137;g37255cb923e_0_9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648375" y="220152"/>
              <a:ext cx="622846" cy="195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8" name="Google Shape;138;g37255cb923e_0_9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242784" y="114063"/>
              <a:ext cx="1123241" cy="407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9" name="Google Shape;139;g37255cb923e_0_9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324975" y="163400"/>
              <a:ext cx="714375" cy="3085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0" name="Google Shape;140;g37255cb923e_0_90"/>
          <p:cNvSpPr txBox="1"/>
          <p:nvPr>
            <p:ph type="title"/>
          </p:nvPr>
        </p:nvSpPr>
        <p:spPr>
          <a:xfrm>
            <a:off x="201600" y="94050"/>
            <a:ext cx="4115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pt-BR">
                <a:solidFill>
                  <a:srgbClr val="8A5AE5"/>
                </a:solidFill>
                <a:latin typeface="Sora ExtraBold"/>
                <a:ea typeface="Sora ExtraBold"/>
                <a:cs typeface="Sora ExtraBold"/>
                <a:sym typeface="Sora ExtraBold"/>
              </a:rPr>
              <a:t>Etapas</a:t>
            </a:r>
            <a:endParaRPr>
              <a:solidFill>
                <a:srgbClr val="8A5AE5"/>
              </a:solidFill>
              <a:latin typeface="Sora ExtraBold"/>
              <a:ea typeface="Sora ExtraBold"/>
              <a:cs typeface="Sora ExtraBold"/>
              <a:sym typeface="Sora ExtraBold"/>
            </a:endParaRPr>
          </a:p>
        </p:txBody>
      </p:sp>
      <p:pic>
        <p:nvPicPr>
          <p:cNvPr id="141" name="Google Shape;141;g37255cb923e_0_90"/>
          <p:cNvPicPr preferRelativeResize="0"/>
          <p:nvPr/>
        </p:nvPicPr>
        <p:blipFill>
          <a:blip r:embed="rId7">
            <a:alphaModFix amt="70000"/>
          </a:blip>
          <a:stretch>
            <a:fillRect/>
          </a:stretch>
        </p:blipFill>
        <p:spPr>
          <a:xfrm rot="2295376">
            <a:off x="2333729" y="374311"/>
            <a:ext cx="5105540" cy="51055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g37255cb923e_0_9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914401" y="3952029"/>
            <a:ext cx="1021350" cy="102139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3" name="Google Shape;143;g37255cb923e_0_90"/>
          <p:cNvCxnSpPr/>
          <p:nvPr/>
        </p:nvCxnSpPr>
        <p:spPr>
          <a:xfrm rot="10800000">
            <a:off x="2090294" y="3075330"/>
            <a:ext cx="448200" cy="0"/>
          </a:xfrm>
          <a:prstGeom prst="straightConnector1">
            <a:avLst/>
          </a:prstGeom>
          <a:noFill/>
          <a:ln cap="flat" cmpd="sng" w="2857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4" name="Google Shape;144;g37255cb923e_0_90"/>
          <p:cNvSpPr/>
          <p:nvPr/>
        </p:nvSpPr>
        <p:spPr>
          <a:xfrm>
            <a:off x="274550" y="2713375"/>
            <a:ext cx="1815900" cy="723900"/>
          </a:xfrm>
          <a:prstGeom prst="roundRect">
            <a:avLst>
              <a:gd fmla="val 16667" name="adj"/>
            </a:avLst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g37255cb923e_0_90"/>
          <p:cNvSpPr txBox="1"/>
          <p:nvPr>
            <p:ph idx="1" type="body"/>
          </p:nvPr>
        </p:nvSpPr>
        <p:spPr>
          <a:xfrm>
            <a:off x="307550" y="2653075"/>
            <a:ext cx="1749900" cy="8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Importação de Dados Públicos</a:t>
            </a:r>
            <a:endParaRPr b="1" sz="1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i="1" lang="pt-BR" sz="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SIMBA</a:t>
            </a:r>
            <a:endParaRPr b="1" sz="1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46" name="Google Shape;146;g37255cb923e_0_90"/>
          <p:cNvCxnSpPr/>
          <p:nvPr/>
        </p:nvCxnSpPr>
        <p:spPr>
          <a:xfrm rot="10800000">
            <a:off x="2440319" y="1217280"/>
            <a:ext cx="643800" cy="0"/>
          </a:xfrm>
          <a:prstGeom prst="straightConnector1">
            <a:avLst/>
          </a:prstGeom>
          <a:noFill/>
          <a:ln cap="flat" cmpd="sng" w="2857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7" name="Google Shape;147;g37255cb923e_0_90"/>
          <p:cNvSpPr/>
          <p:nvPr/>
        </p:nvSpPr>
        <p:spPr>
          <a:xfrm>
            <a:off x="678125" y="983775"/>
            <a:ext cx="1881600" cy="903600"/>
          </a:xfrm>
          <a:prstGeom prst="roundRect">
            <a:avLst>
              <a:gd fmla="val 16667" name="adj"/>
            </a:avLst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g37255cb923e_0_90"/>
          <p:cNvSpPr txBox="1"/>
          <p:nvPr>
            <p:ph idx="1" type="body"/>
          </p:nvPr>
        </p:nvSpPr>
        <p:spPr>
          <a:xfrm>
            <a:off x="678125" y="983775"/>
            <a:ext cx="1881600" cy="9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Tratamento e Manipulação de Dados</a:t>
            </a:r>
            <a:endParaRPr b="1" sz="1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i="1" lang="pt-BR" sz="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Python, Jupyter Notebook e Pandas</a:t>
            </a:r>
            <a:endParaRPr sz="1000">
              <a:solidFill>
                <a:srgbClr val="0A0024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149" name="Google Shape;149;g37255cb923e_0_90"/>
          <p:cNvCxnSpPr/>
          <p:nvPr/>
        </p:nvCxnSpPr>
        <p:spPr>
          <a:xfrm rot="10800000">
            <a:off x="5738200" y="939000"/>
            <a:ext cx="711600" cy="0"/>
          </a:xfrm>
          <a:prstGeom prst="straightConnector1">
            <a:avLst/>
          </a:prstGeom>
          <a:noFill/>
          <a:ln cap="flat" cmpd="sng" w="2857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0" name="Google Shape;150;g37255cb923e_0_90"/>
          <p:cNvSpPr/>
          <p:nvPr/>
        </p:nvSpPr>
        <p:spPr>
          <a:xfrm>
            <a:off x="6414100" y="775100"/>
            <a:ext cx="1881600" cy="718500"/>
          </a:xfrm>
          <a:prstGeom prst="roundRect">
            <a:avLst>
              <a:gd fmla="val 16667" name="adj"/>
            </a:avLst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g37255cb923e_0_90"/>
          <p:cNvSpPr txBox="1"/>
          <p:nvPr>
            <p:ph idx="1" type="body"/>
          </p:nvPr>
        </p:nvSpPr>
        <p:spPr>
          <a:xfrm>
            <a:off x="6395050" y="712100"/>
            <a:ext cx="1919700" cy="8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Validação e Investigação dos Registros</a:t>
            </a:r>
            <a:endParaRPr sz="1000">
              <a:solidFill>
                <a:srgbClr val="0A0024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152" name="Google Shape;152;g37255cb923e_0_90"/>
          <p:cNvCxnSpPr/>
          <p:nvPr/>
        </p:nvCxnSpPr>
        <p:spPr>
          <a:xfrm rot="10800000">
            <a:off x="6838475" y="2610075"/>
            <a:ext cx="711600" cy="0"/>
          </a:xfrm>
          <a:prstGeom prst="straightConnector1">
            <a:avLst/>
          </a:prstGeom>
          <a:noFill/>
          <a:ln cap="flat" cmpd="sng" w="2857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3" name="Google Shape;153;g37255cb923e_0_90"/>
          <p:cNvSpPr/>
          <p:nvPr/>
        </p:nvSpPr>
        <p:spPr>
          <a:xfrm>
            <a:off x="7110984" y="2250825"/>
            <a:ext cx="1687500" cy="718500"/>
          </a:xfrm>
          <a:prstGeom prst="roundRect">
            <a:avLst>
              <a:gd fmla="val 16667" name="adj"/>
            </a:avLst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g37255cb923e_0_90"/>
          <p:cNvSpPr txBox="1"/>
          <p:nvPr>
            <p:ph idx="1" type="body"/>
          </p:nvPr>
        </p:nvSpPr>
        <p:spPr>
          <a:xfrm>
            <a:off x="7093875" y="2187825"/>
            <a:ext cx="1721700" cy="8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Criação de Métricas e Visualizações</a:t>
            </a:r>
            <a:endParaRPr b="1" sz="1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i="1" lang="pt-BR" sz="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PowerBI</a:t>
            </a:r>
            <a:endParaRPr i="1" sz="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55" name="Google Shape;155;g37255cb923e_0_90"/>
          <p:cNvGrpSpPr/>
          <p:nvPr/>
        </p:nvGrpSpPr>
        <p:grpSpPr>
          <a:xfrm>
            <a:off x="2242644" y="2564659"/>
            <a:ext cx="1119890" cy="1021349"/>
            <a:chOff x="3954850" y="868775"/>
            <a:chExt cx="1227950" cy="1119900"/>
          </a:xfrm>
        </p:grpSpPr>
        <p:sp>
          <p:nvSpPr>
            <p:cNvPr id="156" name="Google Shape;156;g37255cb923e_0_90"/>
            <p:cNvSpPr/>
            <p:nvPr/>
          </p:nvSpPr>
          <p:spPr>
            <a:xfrm>
              <a:off x="4008875" y="868775"/>
              <a:ext cx="1119900" cy="1119900"/>
            </a:xfrm>
            <a:prstGeom prst="ellipse">
              <a:avLst/>
            </a:prstGeom>
            <a:solidFill>
              <a:srgbClr val="C4B6E0"/>
            </a:solidFill>
            <a:ln>
              <a:noFill/>
            </a:ln>
          </p:spPr>
          <p:txBody>
            <a:bodyPr anchorCtr="0" anchor="ctr" bIns="83375" lIns="83375" spcFirstLastPara="1" rIns="83375" wrap="square" tIns="8337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76"/>
            </a:p>
          </p:txBody>
        </p:sp>
        <p:pic>
          <p:nvPicPr>
            <p:cNvPr id="157" name="Google Shape;157;g37255cb923e_0_90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3954850" y="1045354"/>
              <a:ext cx="1227950" cy="76673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8" name="Google Shape;158;g37255cb923e_0_90"/>
          <p:cNvGrpSpPr/>
          <p:nvPr/>
        </p:nvGrpSpPr>
        <p:grpSpPr>
          <a:xfrm>
            <a:off x="2838324" y="895349"/>
            <a:ext cx="1021349" cy="1021349"/>
            <a:chOff x="633875" y="1136300"/>
            <a:chExt cx="1119900" cy="1119900"/>
          </a:xfrm>
        </p:grpSpPr>
        <p:sp>
          <p:nvSpPr>
            <p:cNvPr id="159" name="Google Shape;159;g37255cb923e_0_90"/>
            <p:cNvSpPr/>
            <p:nvPr/>
          </p:nvSpPr>
          <p:spPr>
            <a:xfrm>
              <a:off x="633875" y="1136300"/>
              <a:ext cx="1119900" cy="1119900"/>
            </a:xfrm>
            <a:prstGeom prst="ellipse">
              <a:avLst/>
            </a:prstGeom>
            <a:solidFill>
              <a:srgbClr val="C4B6E0"/>
            </a:solidFill>
            <a:ln>
              <a:noFill/>
            </a:ln>
          </p:spPr>
          <p:txBody>
            <a:bodyPr anchorCtr="0" anchor="ctr" bIns="83375" lIns="83375" spcFirstLastPara="1" rIns="83375" wrap="square" tIns="8337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76"/>
            </a:p>
          </p:txBody>
        </p:sp>
        <p:pic>
          <p:nvPicPr>
            <p:cNvPr id="160" name="Google Shape;160;g37255cb923e_0_90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810450" y="1271000"/>
              <a:ext cx="766749" cy="76674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61" name="Google Shape;161;g37255cb923e_0_90"/>
          <p:cNvGrpSpPr/>
          <p:nvPr/>
        </p:nvGrpSpPr>
        <p:grpSpPr>
          <a:xfrm>
            <a:off x="4826087" y="609134"/>
            <a:ext cx="1021349" cy="1021349"/>
            <a:chOff x="760750" y="2907975"/>
            <a:chExt cx="1119900" cy="1119900"/>
          </a:xfrm>
        </p:grpSpPr>
        <p:sp>
          <p:nvSpPr>
            <p:cNvPr id="162" name="Google Shape;162;g37255cb923e_0_90"/>
            <p:cNvSpPr/>
            <p:nvPr/>
          </p:nvSpPr>
          <p:spPr>
            <a:xfrm>
              <a:off x="760750" y="2907975"/>
              <a:ext cx="1119900" cy="1119900"/>
            </a:xfrm>
            <a:prstGeom prst="ellipse">
              <a:avLst/>
            </a:prstGeom>
            <a:solidFill>
              <a:srgbClr val="C4B6E0"/>
            </a:solidFill>
            <a:ln>
              <a:noFill/>
            </a:ln>
          </p:spPr>
          <p:txBody>
            <a:bodyPr anchorCtr="0" anchor="ctr" bIns="83375" lIns="83375" spcFirstLastPara="1" rIns="83375" wrap="square" tIns="8337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76"/>
            </a:p>
          </p:txBody>
        </p:sp>
        <p:pic>
          <p:nvPicPr>
            <p:cNvPr id="163" name="Google Shape;163;g37255cb923e_0_90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1009713" y="3133251"/>
              <a:ext cx="669325" cy="6693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64" name="Google Shape;164;g37255cb923e_0_90"/>
          <p:cNvGrpSpPr/>
          <p:nvPr/>
        </p:nvGrpSpPr>
        <p:grpSpPr>
          <a:xfrm>
            <a:off x="5847424" y="2099396"/>
            <a:ext cx="1021349" cy="1021349"/>
            <a:chOff x="1391725" y="3952750"/>
            <a:chExt cx="1119900" cy="1119900"/>
          </a:xfrm>
        </p:grpSpPr>
        <p:sp>
          <p:nvSpPr>
            <p:cNvPr id="165" name="Google Shape;165;g37255cb923e_0_90"/>
            <p:cNvSpPr/>
            <p:nvPr/>
          </p:nvSpPr>
          <p:spPr>
            <a:xfrm>
              <a:off x="1391725" y="3952750"/>
              <a:ext cx="1119900" cy="1119900"/>
            </a:xfrm>
            <a:prstGeom prst="ellipse">
              <a:avLst/>
            </a:prstGeom>
            <a:solidFill>
              <a:srgbClr val="C4B6E0"/>
            </a:solidFill>
            <a:ln>
              <a:noFill/>
            </a:ln>
          </p:spPr>
          <p:txBody>
            <a:bodyPr anchorCtr="0" anchor="ctr" bIns="83375" lIns="83375" spcFirstLastPara="1" rIns="83375" wrap="square" tIns="8337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76"/>
            </a:p>
          </p:txBody>
        </p:sp>
        <p:pic>
          <p:nvPicPr>
            <p:cNvPr id="166" name="Google Shape;166;g37255cb923e_0_90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1595151" y="4156176"/>
              <a:ext cx="713050" cy="7130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1" name="Google Shape;171;g372358cb2b7_0_116"/>
          <p:cNvGrpSpPr/>
          <p:nvPr/>
        </p:nvGrpSpPr>
        <p:grpSpPr>
          <a:xfrm>
            <a:off x="6756298" y="94038"/>
            <a:ext cx="2234844" cy="380586"/>
            <a:chOff x="6648375" y="114063"/>
            <a:chExt cx="2390975" cy="407175"/>
          </a:xfrm>
        </p:grpSpPr>
        <p:pic>
          <p:nvPicPr>
            <p:cNvPr id="172" name="Google Shape;172;g372358cb2b7_0_11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648375" y="220152"/>
              <a:ext cx="622846" cy="195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3" name="Google Shape;173;g372358cb2b7_0_11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242784" y="114063"/>
              <a:ext cx="1123241" cy="407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4" name="Google Shape;174;g372358cb2b7_0_11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324975" y="163400"/>
              <a:ext cx="714375" cy="3085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75" name="Google Shape;175;g372358cb2b7_0_116"/>
          <p:cNvSpPr txBox="1"/>
          <p:nvPr>
            <p:ph type="title"/>
          </p:nvPr>
        </p:nvSpPr>
        <p:spPr>
          <a:xfrm>
            <a:off x="201600" y="94050"/>
            <a:ext cx="4115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pt-BR">
                <a:solidFill>
                  <a:srgbClr val="8A5AE5"/>
                </a:solidFill>
                <a:latin typeface="Sora ExtraBold"/>
                <a:ea typeface="Sora ExtraBold"/>
                <a:cs typeface="Sora ExtraBold"/>
                <a:sym typeface="Sora ExtraBold"/>
              </a:rPr>
              <a:t>Visão Geral</a:t>
            </a:r>
            <a:endParaRPr>
              <a:solidFill>
                <a:srgbClr val="8A5AE5"/>
              </a:solidFill>
              <a:latin typeface="Sora ExtraBold"/>
              <a:ea typeface="Sora ExtraBold"/>
              <a:cs typeface="Sora ExtraBold"/>
              <a:sym typeface="Sora ExtraBold"/>
            </a:endParaRPr>
          </a:p>
        </p:txBody>
      </p:sp>
      <p:pic>
        <p:nvPicPr>
          <p:cNvPr id="176" name="Google Shape;176;g372358cb2b7_0_116"/>
          <p:cNvPicPr preferRelativeResize="0"/>
          <p:nvPr/>
        </p:nvPicPr>
        <p:blipFill rotWithShape="1">
          <a:blip r:embed="rId7">
            <a:alphaModFix/>
          </a:blip>
          <a:srcRect b="0" l="12742" r="34903" t="0"/>
          <a:stretch/>
        </p:blipFill>
        <p:spPr>
          <a:xfrm>
            <a:off x="307725" y="797763"/>
            <a:ext cx="3070752" cy="391034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77" name="Google Shape;177;g372358cb2b7_0_116"/>
          <p:cNvSpPr/>
          <p:nvPr/>
        </p:nvSpPr>
        <p:spPr>
          <a:xfrm>
            <a:off x="3990775" y="2172575"/>
            <a:ext cx="2171400" cy="923400"/>
          </a:xfrm>
          <a:prstGeom prst="roundRect">
            <a:avLst>
              <a:gd fmla="val 16667" name="adj"/>
            </a:avLst>
          </a:prstGeom>
          <a:solidFill>
            <a:srgbClr val="C4B6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500">
                <a:latin typeface="Poppins"/>
                <a:ea typeface="Poppins"/>
                <a:cs typeface="Poppins"/>
                <a:sym typeface="Poppins"/>
              </a:rPr>
              <a:t>120.01 mil</a:t>
            </a:r>
            <a:endParaRPr b="1" sz="25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Poppins"/>
                <a:ea typeface="Poppins"/>
                <a:cs typeface="Poppins"/>
                <a:sym typeface="Poppins"/>
              </a:rPr>
              <a:t>Registros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78" name="Google Shape;178;g372358cb2b7_0_116"/>
          <p:cNvSpPr/>
          <p:nvPr/>
        </p:nvSpPr>
        <p:spPr>
          <a:xfrm>
            <a:off x="3990775" y="3280225"/>
            <a:ext cx="2171400" cy="923400"/>
          </a:xfrm>
          <a:prstGeom prst="roundRect">
            <a:avLst>
              <a:gd fmla="val 16667" name="adj"/>
            </a:avLst>
          </a:prstGeom>
          <a:solidFill>
            <a:srgbClr val="C4B6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Média de</a:t>
            </a:r>
            <a:endParaRPr b="1" sz="24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500">
                <a:latin typeface="Poppins"/>
                <a:ea typeface="Poppins"/>
                <a:cs typeface="Poppins"/>
                <a:sym typeface="Poppins"/>
              </a:rPr>
              <a:t>120.01 mil</a:t>
            </a:r>
            <a:endParaRPr b="1" sz="25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Poppins"/>
                <a:ea typeface="Poppins"/>
                <a:cs typeface="Poppins"/>
                <a:sym typeface="Poppins"/>
              </a:rPr>
              <a:t>Registros Por Ano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79" name="Google Shape;179;g372358cb2b7_0_116"/>
          <p:cNvSpPr/>
          <p:nvPr/>
        </p:nvSpPr>
        <p:spPr>
          <a:xfrm>
            <a:off x="6326750" y="2172575"/>
            <a:ext cx="2171400" cy="923400"/>
          </a:xfrm>
          <a:prstGeom prst="roundRect">
            <a:avLst>
              <a:gd fmla="val 16667" name="adj"/>
            </a:avLst>
          </a:prstGeom>
          <a:solidFill>
            <a:srgbClr val="C4B6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500">
                <a:latin typeface="Poppins"/>
                <a:ea typeface="Poppins"/>
                <a:cs typeface="Poppins"/>
                <a:sym typeface="Poppins"/>
              </a:rPr>
              <a:t>103 </a:t>
            </a:r>
            <a:r>
              <a:rPr b="1" lang="pt-BR" sz="2400">
                <a:latin typeface="Poppins"/>
                <a:ea typeface="Poppins"/>
                <a:cs typeface="Poppins"/>
                <a:sym typeface="Poppins"/>
              </a:rPr>
              <a:t>Cidades</a:t>
            </a:r>
            <a:endParaRPr b="1" sz="24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Poppins"/>
                <a:ea typeface="Poppins"/>
                <a:cs typeface="Poppins"/>
                <a:sym typeface="Poppins"/>
              </a:rPr>
              <a:t>Monitoradas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80" name="Google Shape;180;g372358cb2b7_0_116"/>
          <p:cNvSpPr txBox="1"/>
          <p:nvPr>
            <p:ph type="title"/>
          </p:nvPr>
        </p:nvSpPr>
        <p:spPr>
          <a:xfrm>
            <a:off x="1302175" y="4472700"/>
            <a:ext cx="20763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pt-BR" sz="500">
                <a:solidFill>
                  <a:schemeClr val="lt1"/>
                </a:solidFill>
                <a:latin typeface="Sora ExtraBold"/>
                <a:ea typeface="Sora ExtraBold"/>
                <a:cs typeface="Sora ExtraBold"/>
                <a:sym typeface="Sora ExtraBold"/>
              </a:rPr>
              <a:t>FONTE: https://r3animal.org/projetos/animais-marinhos/</a:t>
            </a:r>
            <a:endParaRPr sz="500">
              <a:solidFill>
                <a:schemeClr val="lt1"/>
              </a:solidFill>
              <a:latin typeface="Sora ExtraBold"/>
              <a:ea typeface="Sora ExtraBold"/>
              <a:cs typeface="Sora ExtraBold"/>
              <a:sym typeface="Sora ExtraBold"/>
            </a:endParaRPr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t/>
            </a:r>
            <a:endParaRPr sz="500">
              <a:solidFill>
                <a:schemeClr val="lt1"/>
              </a:solidFill>
              <a:latin typeface="Sora ExtraBold"/>
              <a:ea typeface="Sora ExtraBold"/>
              <a:cs typeface="Sora ExtraBold"/>
              <a:sym typeface="Sora ExtraBold"/>
            </a:endParaRPr>
          </a:p>
        </p:txBody>
      </p:sp>
      <p:sp>
        <p:nvSpPr>
          <p:cNvPr id="181" name="Google Shape;181;g372358cb2b7_0_116"/>
          <p:cNvSpPr/>
          <p:nvPr/>
        </p:nvSpPr>
        <p:spPr>
          <a:xfrm>
            <a:off x="6326750" y="3280225"/>
            <a:ext cx="2171400" cy="923400"/>
          </a:xfrm>
          <a:prstGeom prst="roundRect">
            <a:avLst>
              <a:gd fmla="val 16667" name="adj"/>
            </a:avLst>
          </a:prstGeom>
          <a:solidFill>
            <a:srgbClr val="C4B6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500">
                <a:latin typeface="Poppins"/>
                <a:ea typeface="Poppins"/>
                <a:cs typeface="Poppins"/>
                <a:sym typeface="Poppins"/>
              </a:rPr>
              <a:t>0,09%</a:t>
            </a:r>
            <a:endParaRPr b="1" sz="25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Poppins"/>
                <a:ea typeface="Poppins"/>
                <a:cs typeface="Poppins"/>
                <a:sym typeface="Poppins"/>
              </a:rPr>
              <a:t>de Registros Oleados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82" name="Google Shape;182;g372358cb2b7_0_116"/>
          <p:cNvSpPr txBox="1"/>
          <p:nvPr>
            <p:ph idx="1" type="body"/>
          </p:nvPr>
        </p:nvSpPr>
        <p:spPr>
          <a:xfrm>
            <a:off x="3885400" y="924263"/>
            <a:ext cx="4780800" cy="12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Resultados alcançados entre 2020 e 2024 nas 4 regiões monitoradas</a:t>
            </a:r>
            <a:endParaRPr sz="190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300">
              <a:solidFill>
                <a:srgbClr val="0A0024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